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56" r:id="rId2"/>
    <p:sldId id="257" r:id="rId3"/>
    <p:sldId id="263" r:id="rId4"/>
    <p:sldId id="266" r:id="rId5"/>
    <p:sldId id="289" r:id="rId6"/>
    <p:sldId id="290" r:id="rId7"/>
    <p:sldId id="291" r:id="rId8"/>
    <p:sldId id="292" r:id="rId9"/>
    <p:sldId id="279" r:id="rId10"/>
    <p:sldId id="273" r:id="rId11"/>
    <p:sldId id="282" r:id="rId12"/>
    <p:sldId id="287" r:id="rId13"/>
    <p:sldId id="288" r:id="rId14"/>
    <p:sldId id="285" r:id="rId1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4F0938CC-CE79-4435-A706-83705538FAFE}" type="datetimeFigureOut">
              <a:rPr lang="en-US" smtClean="0"/>
              <a:pPr/>
              <a:t>12/9/2011</a:t>
            </a:fld>
            <a:endParaRPr lang="en-US"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D669F728-D530-4620-B9D3-C4599D173138}"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41F70BE1-4592-4656-87C6-118C6A7B3EB2}" type="datetimeFigureOut">
              <a:rPr lang="en-US" smtClean="0"/>
              <a:pPr/>
              <a:t>12/9/2011</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D15ACFA9-0EE5-433A-B7F5-A0130236B51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dirty="0" smtClean="0"/>
              <a:t>December 12, 2011</a:t>
            </a: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20AB23B-9BF0-489E-A8C2-70A75979535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December 12, 2011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AB23B-9BF0-489E-A8C2-70A7597953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dirty="0" smtClean="0"/>
              <a:t>December 12, 2011</a:t>
            </a:r>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520AB23B-9BF0-489E-A8C2-70A7597953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dirty="0" smtClean="0"/>
              <a:t>December 12, 2011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20AB23B-9BF0-489E-A8C2-70A75979535F}"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normAutofit/>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dirty="0" smtClean="0"/>
              <a:t>December 12, 2011</a:t>
            </a: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20AB23B-9BF0-489E-A8C2-70A75979535F}"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dirty="0" smtClean="0"/>
              <a:t>December 12, 2011</a:t>
            </a:r>
            <a:endParaRPr lang="en-US" dirty="0"/>
          </a:p>
        </p:txBody>
      </p:sp>
      <p:sp>
        <p:nvSpPr>
          <p:cNvPr id="10" name="Slide Number Placeholder 9"/>
          <p:cNvSpPr>
            <a:spLocks noGrp="1"/>
          </p:cNvSpPr>
          <p:nvPr>
            <p:ph type="sldNum" sz="quarter" idx="16"/>
          </p:nvPr>
        </p:nvSpPr>
        <p:spPr/>
        <p:txBody>
          <a:bodyPr rtlCol="0"/>
          <a:lstStyle/>
          <a:p>
            <a:fld id="{520AB23B-9BF0-489E-A8C2-70A75979535F}"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dirty="0" smtClean="0"/>
              <a:t>December 12, 2011</a:t>
            </a:r>
            <a:endParaRPr lang="en-US" dirty="0"/>
          </a:p>
        </p:txBody>
      </p:sp>
      <p:sp>
        <p:nvSpPr>
          <p:cNvPr id="12" name="Slide Number Placeholder 11"/>
          <p:cNvSpPr>
            <a:spLocks noGrp="1"/>
          </p:cNvSpPr>
          <p:nvPr>
            <p:ph type="sldNum" sz="quarter" idx="16"/>
          </p:nvPr>
        </p:nvSpPr>
        <p:spPr/>
        <p:txBody>
          <a:bodyPr rtlCol="0"/>
          <a:lstStyle/>
          <a:p>
            <a:fld id="{520AB23B-9BF0-489E-A8C2-70A75979535F}"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dirty="0" smtClean="0"/>
              <a:t>December 12, 2011</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20AB23B-9BF0-489E-A8C2-70A75979535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December 12, 2011</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20AB23B-9BF0-489E-A8C2-70A7597953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dirty="0" smtClean="0"/>
              <a:t>December 12, 2011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20AB23B-9BF0-489E-A8C2-70A75979535F}"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r>
              <a:rPr lang="en-US" dirty="0" smtClean="0"/>
              <a:t>December 12, 2011</a:t>
            </a:r>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20AB23B-9BF0-489E-A8C2-70A75979535F}"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Garamond" pitchFamily="18" charset="0"/>
              </a:defRPr>
            </a:lvl1pPr>
          </a:lstStyle>
          <a:p>
            <a:r>
              <a:rPr lang="en-US" dirty="0" smtClean="0"/>
              <a:t>December 12, 2011</a:t>
            </a: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latin typeface="Garamond" pitchFamily="18" charset="0"/>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Garamond" pitchFamily="18" charset="0"/>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latin typeface="Garamond" pitchFamily="18" charset="0"/>
              </a:defRPr>
            </a:lvl1pPr>
          </a:lstStyle>
          <a:p>
            <a:fld id="{520AB23B-9BF0-489E-A8C2-70A7597953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4400" kern="1200">
          <a:solidFill>
            <a:schemeClr val="tx2"/>
          </a:solidFill>
          <a:latin typeface="Garamond"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57600"/>
            <a:ext cx="4572000" cy="2209800"/>
          </a:xfrm>
        </p:spPr>
        <p:txBody>
          <a:bodyPr>
            <a:noAutofit/>
          </a:bodyPr>
          <a:lstStyle/>
          <a:p>
            <a:r>
              <a:rPr lang="en-US" sz="3200" dirty="0" smtClean="0"/>
              <a:t>Capistrano Unified </a:t>
            </a:r>
            <a:br>
              <a:rPr lang="en-US" sz="3200" dirty="0" smtClean="0"/>
            </a:br>
            <a:r>
              <a:rPr lang="en-US" sz="3200" dirty="0" smtClean="0"/>
              <a:t>school district</a:t>
            </a:r>
            <a:br>
              <a:rPr lang="en-US" sz="3200" dirty="0" smtClean="0"/>
            </a:br>
            <a:r>
              <a:rPr lang="en-US" sz="3200" dirty="0" smtClean="0"/>
              <a:t/>
            </a:r>
            <a:br>
              <a:rPr lang="en-US" sz="3200" dirty="0" smtClean="0"/>
            </a:br>
            <a:r>
              <a:rPr lang="en-US" sz="3200" dirty="0" smtClean="0"/>
              <a:t>2011 Redistricting</a:t>
            </a:r>
            <a:endParaRPr lang="en-US" sz="3200" dirty="0"/>
          </a:p>
        </p:txBody>
      </p:sp>
      <p:sp>
        <p:nvSpPr>
          <p:cNvPr id="3" name="Subtitle 2"/>
          <p:cNvSpPr>
            <a:spLocks noGrp="1"/>
          </p:cNvSpPr>
          <p:nvPr>
            <p:ph type="subTitle" idx="1"/>
          </p:nvPr>
        </p:nvSpPr>
        <p:spPr>
          <a:xfrm>
            <a:off x="2514600" y="6019800"/>
            <a:ext cx="5410200" cy="762000"/>
          </a:xfrm>
        </p:spPr>
        <p:txBody>
          <a:bodyPr/>
          <a:lstStyle/>
          <a:p>
            <a:r>
              <a:rPr lang="en-US" dirty="0" smtClean="0">
                <a:ln>
                  <a:solidFill>
                    <a:schemeClr val="bg1"/>
                  </a:solidFill>
                </a:ln>
                <a:solidFill>
                  <a:schemeClr val="bg1"/>
                </a:solidFill>
              </a:rPr>
              <a:t>National Demographics Corporation</a:t>
            </a:r>
            <a:endParaRPr lang="en-US" dirty="0">
              <a:ln>
                <a:solidFill>
                  <a:schemeClr val="bg1"/>
                </a:solidFill>
              </a:ln>
              <a:solidFill>
                <a:schemeClr val="bg1"/>
              </a:solidFill>
            </a:endParaRPr>
          </a:p>
        </p:txBody>
      </p:sp>
      <p:sp>
        <p:nvSpPr>
          <p:cNvPr id="5" name="Date Placeholder 4"/>
          <p:cNvSpPr>
            <a:spLocks noGrp="1"/>
          </p:cNvSpPr>
          <p:nvPr>
            <p:ph type="dt" sz="half" idx="10"/>
          </p:nvPr>
        </p:nvSpPr>
        <p:spPr/>
        <p:txBody>
          <a:bodyPr/>
          <a:lstStyle/>
          <a:p>
            <a:r>
              <a:rPr lang="en-US" dirty="0" smtClean="0"/>
              <a:t>December 12, 2011</a:t>
            </a:r>
            <a:endParaRPr lang="en-US" dirty="0"/>
          </a:p>
        </p:txBody>
      </p:sp>
      <p:sp>
        <p:nvSpPr>
          <p:cNvPr id="6" name="Slide Number Placeholder 5"/>
          <p:cNvSpPr>
            <a:spLocks noGrp="1"/>
          </p:cNvSpPr>
          <p:nvPr>
            <p:ph type="sldNum" sz="quarter" idx="12"/>
          </p:nvPr>
        </p:nvSpPr>
        <p:spPr/>
        <p:txBody>
          <a:bodyPr/>
          <a:lstStyle/>
          <a:p>
            <a:fld id="{520AB23B-9BF0-489E-A8C2-70A75979535F}" type="slidenum">
              <a:rPr lang="en-US" smtClean="0"/>
              <a:pPr/>
              <a:t>1</a:t>
            </a:fld>
            <a:endParaRPr lang="en-US" dirty="0"/>
          </a:p>
        </p:txBody>
      </p:sp>
      <p:pic>
        <p:nvPicPr>
          <p:cNvPr id="7" name="Picture 6" descr="Old Areas v2.jpg"/>
          <p:cNvPicPr>
            <a:picLocks noChangeAspect="1"/>
          </p:cNvPicPr>
          <p:nvPr/>
        </p:nvPicPr>
        <p:blipFill>
          <a:blip r:embed="rId2" cstate="screen"/>
          <a:srcRect/>
          <a:stretch>
            <a:fillRect/>
          </a:stretch>
        </p:blipFill>
        <p:spPr>
          <a:xfrm>
            <a:off x="5105400" y="0"/>
            <a:ext cx="4038600" cy="5943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en-US" dirty="0" smtClean="0"/>
              <a:t>December 12, 2011</a:t>
            </a:r>
            <a:endParaRPr lang="en-US" dirty="0"/>
          </a:p>
        </p:txBody>
      </p:sp>
      <p:sp>
        <p:nvSpPr>
          <p:cNvPr id="6" name="Slide Number Placeholder 5"/>
          <p:cNvSpPr>
            <a:spLocks noGrp="1"/>
          </p:cNvSpPr>
          <p:nvPr>
            <p:ph type="sldNum" sz="quarter" idx="16"/>
          </p:nvPr>
        </p:nvSpPr>
        <p:spPr/>
        <p:txBody>
          <a:bodyPr>
            <a:normAutofit fontScale="85000" lnSpcReduction="20000"/>
          </a:bodyPr>
          <a:lstStyle/>
          <a:p>
            <a:fld id="{520AB23B-9BF0-489E-A8C2-70A75979535F}" type="slidenum">
              <a:rPr lang="en-US" smtClean="0"/>
              <a:pPr/>
              <a:t>10</a:t>
            </a:fld>
            <a:endParaRPr lang="en-US" dirty="0"/>
          </a:p>
        </p:txBody>
      </p:sp>
      <p:sp>
        <p:nvSpPr>
          <p:cNvPr id="2" name="Title 1"/>
          <p:cNvSpPr>
            <a:spLocks noGrp="1"/>
          </p:cNvSpPr>
          <p:nvPr>
            <p:ph type="title"/>
          </p:nvPr>
        </p:nvSpPr>
        <p:spPr>
          <a:xfrm>
            <a:off x="609600" y="0"/>
            <a:ext cx="8153400" cy="990600"/>
          </a:xfrm>
        </p:spPr>
        <p:txBody>
          <a:bodyPr/>
          <a:lstStyle/>
          <a:p>
            <a:r>
              <a:rPr lang="en-US" dirty="0" smtClean="0"/>
              <a:t>Plan B</a:t>
            </a:r>
            <a:endParaRPr lang="en-US" dirty="0"/>
          </a:p>
        </p:txBody>
      </p:sp>
      <p:sp>
        <p:nvSpPr>
          <p:cNvPr id="7" name="TextBox 6"/>
          <p:cNvSpPr txBox="1"/>
          <p:nvPr/>
        </p:nvSpPr>
        <p:spPr>
          <a:xfrm>
            <a:off x="0" y="1600200"/>
            <a:ext cx="4114800" cy="2308324"/>
          </a:xfrm>
          <a:prstGeom prst="rect">
            <a:avLst/>
          </a:prstGeom>
          <a:solidFill>
            <a:schemeClr val="bg1"/>
          </a:solidFill>
          <a:ln>
            <a:solidFill>
              <a:schemeClr val="tx1"/>
            </a:solidFill>
          </a:ln>
        </p:spPr>
        <p:txBody>
          <a:bodyPr wrap="square" rtlCol="0">
            <a:spAutoFit/>
          </a:bodyPr>
          <a:lstStyle/>
          <a:p>
            <a:pPr marL="233363" indent="-233363"/>
            <a:r>
              <a:rPr lang="en-US" sz="1600" b="1" dirty="0" smtClean="0">
                <a:latin typeface="Garamond" pitchFamily="18" charset="0"/>
              </a:rPr>
              <a:t>Summary:</a:t>
            </a:r>
          </a:p>
          <a:p>
            <a:pPr marL="233363" indent="-233363"/>
            <a:endParaRPr lang="en-US" sz="1600" b="1" dirty="0" smtClean="0">
              <a:latin typeface="Garamond" pitchFamily="18" charset="0"/>
            </a:endParaRPr>
          </a:p>
          <a:p>
            <a:pPr marL="233363" indent="-233363">
              <a:buFont typeface="Arial" pitchFamily="34" charset="0"/>
              <a:buChar char="•"/>
            </a:pPr>
            <a:r>
              <a:rPr lang="en-US" sz="1600" b="1" dirty="0" smtClean="0">
                <a:latin typeface="Garamond" pitchFamily="18" charset="0"/>
              </a:rPr>
              <a:t>“City-Focused” plan </a:t>
            </a:r>
          </a:p>
          <a:p>
            <a:pPr marL="690563" lvl="1" indent="-233363">
              <a:buFont typeface="Arial" pitchFamily="34" charset="0"/>
              <a:buChar char="•"/>
            </a:pPr>
            <a:r>
              <a:rPr lang="en-US" sz="1600" b="1" dirty="0" smtClean="0">
                <a:latin typeface="Garamond" pitchFamily="18" charset="0"/>
              </a:rPr>
              <a:t>City borders shown as brown dashes</a:t>
            </a:r>
          </a:p>
          <a:p>
            <a:pPr marL="233363" indent="-233363">
              <a:buFont typeface="Arial" pitchFamily="34" charset="0"/>
              <a:buChar char="•"/>
            </a:pPr>
            <a:r>
              <a:rPr lang="en-US" sz="1600" b="1" dirty="0" smtClean="0">
                <a:latin typeface="Garamond" pitchFamily="18" charset="0"/>
              </a:rPr>
              <a:t>Less compact due to non-compact city borders</a:t>
            </a:r>
          </a:p>
          <a:p>
            <a:pPr marL="233363" indent="-233363">
              <a:buFont typeface="Arial" pitchFamily="34" charset="0"/>
              <a:buChar char="•"/>
            </a:pPr>
            <a:r>
              <a:rPr lang="en-US" sz="1600" b="1" dirty="0" smtClean="0">
                <a:latin typeface="Garamond" pitchFamily="18" charset="0"/>
              </a:rPr>
              <a:t>Not drawn looking at incumbents</a:t>
            </a:r>
          </a:p>
          <a:p>
            <a:pPr marL="690563" lvl="1" indent="-233363">
              <a:buFont typeface="Arial" pitchFamily="34" charset="0"/>
              <a:buChar char="•"/>
            </a:pPr>
            <a:r>
              <a:rPr lang="en-US" sz="1600" b="1" dirty="0" smtClean="0">
                <a:latin typeface="Garamond" pitchFamily="18" charset="0"/>
              </a:rPr>
              <a:t>Two trustees in Area 4</a:t>
            </a:r>
          </a:p>
          <a:p>
            <a:pPr marL="690563" lvl="1" indent="-233363">
              <a:buFont typeface="Arial" pitchFamily="34" charset="0"/>
              <a:buChar char="•"/>
            </a:pPr>
            <a:r>
              <a:rPr lang="en-US" sz="1600" b="1" dirty="0" smtClean="0">
                <a:latin typeface="Garamond" pitchFamily="18" charset="0"/>
              </a:rPr>
              <a:t>No trustee in Area 2</a:t>
            </a:r>
          </a:p>
        </p:txBody>
      </p:sp>
      <p:pic>
        <p:nvPicPr>
          <p:cNvPr id="9" name="Picture 8" descr="plan B map v3.jpg"/>
          <p:cNvPicPr>
            <a:picLocks noChangeAspect="1"/>
          </p:cNvPicPr>
          <p:nvPr/>
        </p:nvPicPr>
        <p:blipFill>
          <a:blip r:embed="rId2" cstate="print"/>
          <a:stretch>
            <a:fillRect/>
          </a:stretch>
        </p:blipFill>
        <p:spPr>
          <a:xfrm>
            <a:off x="4224466" y="0"/>
            <a:ext cx="4919534"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en-US" dirty="0" smtClean="0"/>
              <a:t>December 12, 2011</a:t>
            </a:r>
            <a:endParaRPr lang="en-US" dirty="0"/>
          </a:p>
        </p:txBody>
      </p:sp>
      <p:sp>
        <p:nvSpPr>
          <p:cNvPr id="6" name="Slide Number Placeholder 5"/>
          <p:cNvSpPr>
            <a:spLocks noGrp="1"/>
          </p:cNvSpPr>
          <p:nvPr>
            <p:ph type="sldNum" sz="quarter" idx="16"/>
          </p:nvPr>
        </p:nvSpPr>
        <p:spPr/>
        <p:txBody>
          <a:bodyPr>
            <a:normAutofit fontScale="85000" lnSpcReduction="20000"/>
          </a:bodyPr>
          <a:lstStyle/>
          <a:p>
            <a:fld id="{520AB23B-9BF0-489E-A8C2-70A75979535F}" type="slidenum">
              <a:rPr lang="en-US" smtClean="0"/>
              <a:pPr/>
              <a:t>11</a:t>
            </a:fld>
            <a:endParaRPr lang="en-US" dirty="0"/>
          </a:p>
        </p:txBody>
      </p:sp>
      <p:sp>
        <p:nvSpPr>
          <p:cNvPr id="2" name="Title 1"/>
          <p:cNvSpPr>
            <a:spLocks noGrp="1"/>
          </p:cNvSpPr>
          <p:nvPr>
            <p:ph type="title"/>
          </p:nvPr>
        </p:nvSpPr>
        <p:spPr>
          <a:xfrm>
            <a:off x="609600" y="0"/>
            <a:ext cx="8153400" cy="990600"/>
          </a:xfrm>
        </p:spPr>
        <p:txBody>
          <a:bodyPr/>
          <a:lstStyle/>
          <a:p>
            <a:r>
              <a:rPr lang="en-US" dirty="0" smtClean="0"/>
              <a:t>Plan C</a:t>
            </a:r>
            <a:endParaRPr lang="en-US" dirty="0"/>
          </a:p>
        </p:txBody>
      </p:sp>
      <p:pic>
        <p:nvPicPr>
          <p:cNvPr id="8" name="Picture 7" descr="plan C map v3.jpg"/>
          <p:cNvPicPr>
            <a:picLocks noChangeAspect="1"/>
          </p:cNvPicPr>
          <p:nvPr/>
        </p:nvPicPr>
        <p:blipFill>
          <a:blip r:embed="rId2" cstate="print"/>
          <a:stretch>
            <a:fillRect/>
          </a:stretch>
        </p:blipFill>
        <p:spPr>
          <a:xfrm>
            <a:off x="4224466" y="0"/>
            <a:ext cx="4919534" cy="6858000"/>
          </a:xfrm>
          <a:prstGeom prst="rect">
            <a:avLst/>
          </a:prstGeom>
        </p:spPr>
      </p:pic>
      <p:sp>
        <p:nvSpPr>
          <p:cNvPr id="10" name="TextBox 9"/>
          <p:cNvSpPr txBox="1"/>
          <p:nvPr/>
        </p:nvSpPr>
        <p:spPr>
          <a:xfrm>
            <a:off x="0" y="1600200"/>
            <a:ext cx="4419600" cy="2062103"/>
          </a:xfrm>
          <a:prstGeom prst="rect">
            <a:avLst/>
          </a:prstGeom>
          <a:solidFill>
            <a:schemeClr val="bg1"/>
          </a:solidFill>
          <a:ln>
            <a:solidFill>
              <a:schemeClr val="tx1"/>
            </a:solidFill>
          </a:ln>
        </p:spPr>
        <p:txBody>
          <a:bodyPr wrap="square" rtlCol="0">
            <a:spAutoFit/>
          </a:bodyPr>
          <a:lstStyle/>
          <a:p>
            <a:pPr marL="233363" indent="-233363"/>
            <a:r>
              <a:rPr lang="en-US" sz="1600" b="1" dirty="0" smtClean="0">
                <a:latin typeface="Garamond" pitchFamily="18" charset="0"/>
              </a:rPr>
              <a:t>Summary:</a:t>
            </a:r>
          </a:p>
          <a:p>
            <a:pPr marL="233363" indent="-233363"/>
            <a:endParaRPr lang="en-US" sz="1600" b="1" dirty="0" smtClean="0">
              <a:latin typeface="Garamond" pitchFamily="18" charset="0"/>
            </a:endParaRPr>
          </a:p>
          <a:p>
            <a:pPr marL="233363" indent="-233363">
              <a:buFont typeface="Arial" pitchFamily="34" charset="0"/>
              <a:buChar char="•"/>
            </a:pPr>
            <a:r>
              <a:rPr lang="en-US" sz="1600" b="1" dirty="0" smtClean="0">
                <a:latin typeface="Garamond" pitchFamily="18" charset="0"/>
              </a:rPr>
              <a:t>“Elementary Attendance Areas” plan </a:t>
            </a:r>
          </a:p>
          <a:p>
            <a:pPr marL="690563" lvl="1" indent="-233363">
              <a:buFont typeface="Arial" pitchFamily="34" charset="0"/>
              <a:buChar char="•"/>
            </a:pPr>
            <a:r>
              <a:rPr lang="en-US" sz="1600" b="1" dirty="0" smtClean="0">
                <a:latin typeface="Garamond" pitchFamily="18" charset="0"/>
              </a:rPr>
              <a:t>Attendance areas shown as green dashes</a:t>
            </a:r>
          </a:p>
          <a:p>
            <a:pPr marL="233363" indent="-233363">
              <a:buFont typeface="Arial" pitchFamily="34" charset="0"/>
              <a:buChar char="•"/>
            </a:pPr>
            <a:r>
              <a:rPr lang="en-US" sz="1600" b="1" dirty="0" smtClean="0">
                <a:latin typeface="Garamond" pitchFamily="18" charset="0"/>
              </a:rPr>
              <a:t>Less compact due to non-compact attendance area borders</a:t>
            </a:r>
          </a:p>
          <a:p>
            <a:pPr marL="233363" indent="-233363">
              <a:buFont typeface="Arial" pitchFamily="34" charset="0"/>
              <a:buChar char="•"/>
            </a:pPr>
            <a:r>
              <a:rPr lang="en-US" sz="1600" b="1" dirty="0" smtClean="0">
                <a:latin typeface="Garamond" pitchFamily="18" charset="0"/>
              </a:rPr>
              <a:t>Not drawn looking at incumbents</a:t>
            </a:r>
          </a:p>
          <a:p>
            <a:pPr marL="690563" lvl="1" indent="-233363">
              <a:buFont typeface="Arial" pitchFamily="34" charset="0"/>
              <a:buChar char="•"/>
            </a:pPr>
            <a:r>
              <a:rPr lang="en-US" sz="1600" b="1" dirty="0" smtClean="0">
                <a:latin typeface="Garamond" pitchFamily="18" charset="0"/>
              </a:rPr>
              <a:t>No trustees paired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en-US" dirty="0" smtClean="0"/>
              <a:t>December 12, 2011</a:t>
            </a:r>
            <a:endParaRPr lang="en-US" dirty="0"/>
          </a:p>
        </p:txBody>
      </p:sp>
      <p:sp>
        <p:nvSpPr>
          <p:cNvPr id="6" name="Slide Number Placeholder 5"/>
          <p:cNvSpPr>
            <a:spLocks noGrp="1"/>
          </p:cNvSpPr>
          <p:nvPr>
            <p:ph type="sldNum" sz="quarter" idx="16"/>
          </p:nvPr>
        </p:nvSpPr>
        <p:spPr/>
        <p:txBody>
          <a:bodyPr>
            <a:normAutofit fontScale="85000" lnSpcReduction="20000"/>
          </a:bodyPr>
          <a:lstStyle/>
          <a:p>
            <a:fld id="{520AB23B-9BF0-489E-A8C2-70A75979535F}" type="slidenum">
              <a:rPr lang="en-US" smtClean="0"/>
              <a:pPr/>
              <a:t>12</a:t>
            </a:fld>
            <a:endParaRPr lang="en-US" dirty="0"/>
          </a:p>
        </p:txBody>
      </p:sp>
      <p:sp>
        <p:nvSpPr>
          <p:cNvPr id="2" name="Title 1"/>
          <p:cNvSpPr>
            <a:spLocks noGrp="1"/>
          </p:cNvSpPr>
          <p:nvPr>
            <p:ph type="title"/>
          </p:nvPr>
        </p:nvSpPr>
        <p:spPr>
          <a:xfrm>
            <a:off x="609600" y="0"/>
            <a:ext cx="8153400" cy="990600"/>
          </a:xfrm>
        </p:spPr>
        <p:txBody>
          <a:bodyPr/>
          <a:lstStyle/>
          <a:p>
            <a:r>
              <a:rPr lang="en-US" dirty="0" smtClean="0"/>
              <a:t>Plan D</a:t>
            </a:r>
            <a:endParaRPr lang="en-US" dirty="0"/>
          </a:p>
        </p:txBody>
      </p:sp>
      <p:pic>
        <p:nvPicPr>
          <p:cNvPr id="8" name="Picture 7" descr="Plan D map v3.jpg"/>
          <p:cNvPicPr>
            <a:picLocks noChangeAspect="1"/>
          </p:cNvPicPr>
          <p:nvPr/>
        </p:nvPicPr>
        <p:blipFill>
          <a:blip r:embed="rId2" cstate="print"/>
          <a:stretch>
            <a:fillRect/>
          </a:stretch>
        </p:blipFill>
        <p:spPr>
          <a:xfrm>
            <a:off x="4224466" y="0"/>
            <a:ext cx="4919534" cy="6858000"/>
          </a:xfrm>
          <a:prstGeom prst="rect">
            <a:avLst/>
          </a:prstGeom>
        </p:spPr>
      </p:pic>
      <p:sp>
        <p:nvSpPr>
          <p:cNvPr id="9" name="TextBox 8"/>
          <p:cNvSpPr txBox="1"/>
          <p:nvPr/>
        </p:nvSpPr>
        <p:spPr>
          <a:xfrm>
            <a:off x="0" y="1600200"/>
            <a:ext cx="4419600" cy="2062103"/>
          </a:xfrm>
          <a:prstGeom prst="rect">
            <a:avLst/>
          </a:prstGeom>
          <a:solidFill>
            <a:schemeClr val="bg1"/>
          </a:solidFill>
          <a:ln>
            <a:solidFill>
              <a:schemeClr val="tx1"/>
            </a:solidFill>
          </a:ln>
        </p:spPr>
        <p:txBody>
          <a:bodyPr wrap="square" rtlCol="0">
            <a:spAutoFit/>
          </a:bodyPr>
          <a:lstStyle/>
          <a:p>
            <a:pPr marL="233363" indent="-233363"/>
            <a:r>
              <a:rPr lang="en-US" sz="1600" b="1" dirty="0" smtClean="0">
                <a:latin typeface="Garamond" pitchFamily="18" charset="0"/>
              </a:rPr>
              <a:t>Summary:</a:t>
            </a:r>
          </a:p>
          <a:p>
            <a:pPr marL="233363" indent="-233363"/>
            <a:endParaRPr lang="en-US" sz="1600" b="1" dirty="0" smtClean="0">
              <a:latin typeface="Garamond" pitchFamily="18" charset="0"/>
            </a:endParaRPr>
          </a:p>
          <a:p>
            <a:pPr marL="233363" indent="-233363">
              <a:buFont typeface="Arial" pitchFamily="34" charset="0"/>
              <a:buChar char="•"/>
            </a:pPr>
            <a:r>
              <a:rPr lang="en-US" sz="1600" b="1" dirty="0" smtClean="0">
                <a:latin typeface="Garamond" pitchFamily="18" charset="0"/>
              </a:rPr>
              <a:t>“High School Attendance Areas” plan </a:t>
            </a:r>
          </a:p>
          <a:p>
            <a:pPr marL="690563" lvl="1" indent="-233363">
              <a:buFont typeface="Arial" pitchFamily="34" charset="0"/>
              <a:buChar char="•"/>
            </a:pPr>
            <a:r>
              <a:rPr lang="en-US" sz="1600" b="1" dirty="0" smtClean="0">
                <a:latin typeface="Garamond" pitchFamily="18" charset="0"/>
              </a:rPr>
              <a:t>Attendance areas shown as pink dashes</a:t>
            </a:r>
          </a:p>
          <a:p>
            <a:pPr marL="233363" indent="-233363">
              <a:buFont typeface="Arial" pitchFamily="34" charset="0"/>
              <a:buChar char="•"/>
            </a:pPr>
            <a:endParaRPr lang="en-US" sz="1600" b="1" dirty="0" smtClean="0">
              <a:latin typeface="Garamond" pitchFamily="18" charset="0"/>
            </a:endParaRPr>
          </a:p>
          <a:p>
            <a:pPr marL="233363" indent="-233363">
              <a:buFont typeface="Arial" pitchFamily="34" charset="0"/>
              <a:buChar char="•"/>
            </a:pPr>
            <a:r>
              <a:rPr lang="en-US" sz="1600" b="1" dirty="0" smtClean="0">
                <a:latin typeface="Garamond" pitchFamily="18" charset="0"/>
              </a:rPr>
              <a:t>Not drawn looking at incumbents</a:t>
            </a:r>
          </a:p>
          <a:p>
            <a:pPr marL="690563" lvl="1" indent="-233363">
              <a:buFont typeface="Arial" pitchFamily="34" charset="0"/>
              <a:buChar char="•"/>
            </a:pPr>
            <a:r>
              <a:rPr lang="en-US" sz="1600" b="1" dirty="0" smtClean="0">
                <a:latin typeface="Garamond" pitchFamily="18" charset="0"/>
              </a:rPr>
              <a:t>2 trustees in Area 7</a:t>
            </a:r>
          </a:p>
          <a:p>
            <a:pPr marL="690563" lvl="1" indent="-233363">
              <a:buFont typeface="Arial" pitchFamily="34" charset="0"/>
              <a:buChar char="•"/>
            </a:pPr>
            <a:r>
              <a:rPr lang="en-US" sz="1600" b="1" dirty="0" smtClean="0">
                <a:latin typeface="Garamond" pitchFamily="18" charset="0"/>
              </a:rPr>
              <a:t>No trustee in Area 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en-US" dirty="0" smtClean="0"/>
              <a:t>December 12, 2011</a:t>
            </a:r>
            <a:endParaRPr lang="en-US" dirty="0"/>
          </a:p>
        </p:txBody>
      </p:sp>
      <p:sp>
        <p:nvSpPr>
          <p:cNvPr id="6" name="Slide Number Placeholder 5"/>
          <p:cNvSpPr>
            <a:spLocks noGrp="1"/>
          </p:cNvSpPr>
          <p:nvPr>
            <p:ph type="sldNum" sz="quarter" idx="16"/>
          </p:nvPr>
        </p:nvSpPr>
        <p:spPr/>
        <p:txBody>
          <a:bodyPr>
            <a:normAutofit fontScale="85000" lnSpcReduction="20000"/>
          </a:bodyPr>
          <a:lstStyle/>
          <a:p>
            <a:fld id="{520AB23B-9BF0-489E-A8C2-70A75979535F}" type="slidenum">
              <a:rPr lang="en-US" smtClean="0"/>
              <a:pPr/>
              <a:t>13</a:t>
            </a:fld>
            <a:endParaRPr lang="en-US" dirty="0"/>
          </a:p>
        </p:txBody>
      </p:sp>
      <p:sp>
        <p:nvSpPr>
          <p:cNvPr id="2" name="Title 1"/>
          <p:cNvSpPr>
            <a:spLocks noGrp="1"/>
          </p:cNvSpPr>
          <p:nvPr>
            <p:ph type="title"/>
          </p:nvPr>
        </p:nvSpPr>
        <p:spPr>
          <a:xfrm>
            <a:off x="609600" y="0"/>
            <a:ext cx="8153400" cy="990600"/>
          </a:xfrm>
        </p:spPr>
        <p:txBody>
          <a:bodyPr/>
          <a:lstStyle/>
          <a:p>
            <a:r>
              <a:rPr lang="en-US" dirty="0" smtClean="0"/>
              <a:t>Plan E</a:t>
            </a:r>
            <a:endParaRPr lang="en-US" dirty="0"/>
          </a:p>
        </p:txBody>
      </p:sp>
      <p:pic>
        <p:nvPicPr>
          <p:cNvPr id="8" name="Picture 7" descr="Plan E map v3.jpg"/>
          <p:cNvPicPr>
            <a:picLocks noChangeAspect="1"/>
          </p:cNvPicPr>
          <p:nvPr/>
        </p:nvPicPr>
        <p:blipFill>
          <a:blip r:embed="rId2" cstate="print"/>
          <a:stretch>
            <a:fillRect/>
          </a:stretch>
        </p:blipFill>
        <p:spPr>
          <a:xfrm>
            <a:off x="4224466" y="0"/>
            <a:ext cx="4919534" cy="6858000"/>
          </a:xfrm>
          <a:prstGeom prst="rect">
            <a:avLst/>
          </a:prstGeom>
        </p:spPr>
      </p:pic>
      <p:sp>
        <p:nvSpPr>
          <p:cNvPr id="10" name="TextBox 9"/>
          <p:cNvSpPr txBox="1"/>
          <p:nvPr/>
        </p:nvSpPr>
        <p:spPr>
          <a:xfrm>
            <a:off x="0" y="1600200"/>
            <a:ext cx="4419600" cy="1815882"/>
          </a:xfrm>
          <a:prstGeom prst="rect">
            <a:avLst/>
          </a:prstGeom>
          <a:solidFill>
            <a:schemeClr val="bg1"/>
          </a:solidFill>
          <a:ln>
            <a:solidFill>
              <a:schemeClr val="tx1"/>
            </a:solidFill>
          </a:ln>
        </p:spPr>
        <p:txBody>
          <a:bodyPr wrap="square" rtlCol="0">
            <a:spAutoFit/>
          </a:bodyPr>
          <a:lstStyle/>
          <a:p>
            <a:pPr marL="233363" indent="-233363"/>
            <a:r>
              <a:rPr lang="en-US" sz="1600" b="1" dirty="0" smtClean="0">
                <a:latin typeface="Garamond" pitchFamily="18" charset="0"/>
              </a:rPr>
              <a:t>Summary:</a:t>
            </a:r>
          </a:p>
          <a:p>
            <a:pPr marL="233363" indent="-233363"/>
            <a:endParaRPr lang="en-US" sz="1600" b="1" dirty="0" smtClean="0">
              <a:latin typeface="Garamond" pitchFamily="18" charset="0"/>
            </a:endParaRPr>
          </a:p>
          <a:p>
            <a:pPr marL="233363" indent="-233363">
              <a:buFont typeface="Arial" pitchFamily="34" charset="0"/>
              <a:buChar char="•"/>
            </a:pPr>
            <a:r>
              <a:rPr lang="en-US" sz="1600" b="1" dirty="0" smtClean="0">
                <a:latin typeface="Garamond" pitchFamily="18" charset="0"/>
              </a:rPr>
              <a:t>“Cities &amp; High School Attendance Areas”</a:t>
            </a:r>
          </a:p>
          <a:p>
            <a:pPr marL="690563" lvl="1" indent="-233363">
              <a:buFont typeface="Arial" pitchFamily="34" charset="0"/>
              <a:buChar char="•"/>
            </a:pPr>
            <a:r>
              <a:rPr lang="en-US" sz="1600" b="1" dirty="0" smtClean="0">
                <a:latin typeface="Garamond" pitchFamily="18" charset="0"/>
              </a:rPr>
              <a:t>Attendance areas shown as pink dashes</a:t>
            </a:r>
          </a:p>
          <a:p>
            <a:pPr marL="690563" lvl="1" indent="-233363">
              <a:buFont typeface="Arial" pitchFamily="34" charset="0"/>
              <a:buChar char="•"/>
            </a:pPr>
            <a:r>
              <a:rPr lang="en-US" sz="1600" b="1" dirty="0" smtClean="0">
                <a:latin typeface="Garamond" pitchFamily="18" charset="0"/>
              </a:rPr>
              <a:t>Cities shown as brown lines</a:t>
            </a:r>
          </a:p>
          <a:p>
            <a:pPr marL="233363" indent="-233363">
              <a:buFont typeface="Arial" pitchFamily="34" charset="0"/>
              <a:buChar char="•"/>
            </a:pPr>
            <a:endParaRPr lang="en-US" sz="1600" b="1" dirty="0" smtClean="0">
              <a:latin typeface="Garamond" pitchFamily="18" charset="0"/>
            </a:endParaRPr>
          </a:p>
          <a:p>
            <a:pPr marL="233363" indent="-233363">
              <a:buFont typeface="Arial" pitchFamily="34" charset="0"/>
              <a:buChar char="•"/>
            </a:pPr>
            <a:r>
              <a:rPr lang="en-US" sz="1600" b="1" dirty="0" smtClean="0">
                <a:latin typeface="Garamond" pitchFamily="18" charset="0"/>
              </a:rPr>
              <a:t>No incumbents paired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2667000"/>
            <a:ext cx="4572000" cy="2971800"/>
          </a:xfrm>
        </p:spPr>
        <p:txBody>
          <a:bodyPr/>
          <a:lstStyle/>
          <a:p>
            <a:r>
              <a:rPr lang="en-US" dirty="0" smtClean="0"/>
              <a:t>Comments, requests and/or directions?</a:t>
            </a:r>
            <a:endParaRPr lang="en-US" dirty="0"/>
          </a:p>
        </p:txBody>
      </p:sp>
      <p:sp>
        <p:nvSpPr>
          <p:cNvPr id="8" name="Subtitle 7"/>
          <p:cNvSpPr>
            <a:spLocks noGrp="1"/>
          </p:cNvSpPr>
          <p:nvPr>
            <p:ph type="subTitle" idx="1"/>
          </p:nvPr>
        </p:nvSpPr>
        <p:spPr/>
        <p:txBody>
          <a:bodyPr/>
          <a:lstStyle/>
          <a:p>
            <a:endParaRPr lang="en-US" dirty="0"/>
          </a:p>
        </p:txBody>
      </p:sp>
      <p:sp>
        <p:nvSpPr>
          <p:cNvPr id="5" name="Date Placeholder 4"/>
          <p:cNvSpPr>
            <a:spLocks noGrp="1"/>
          </p:cNvSpPr>
          <p:nvPr>
            <p:ph type="dt" sz="half" idx="10"/>
          </p:nvPr>
        </p:nvSpPr>
        <p:spPr/>
        <p:txBody>
          <a:bodyPr/>
          <a:lstStyle/>
          <a:p>
            <a:r>
              <a:rPr lang="en-US" dirty="0" smtClean="0"/>
              <a:t>December 12, 2011</a:t>
            </a:r>
            <a:endParaRPr lang="en-US" dirty="0"/>
          </a:p>
        </p:txBody>
      </p:sp>
      <p:sp>
        <p:nvSpPr>
          <p:cNvPr id="6" name="Slide Number Placeholder 5"/>
          <p:cNvSpPr>
            <a:spLocks noGrp="1"/>
          </p:cNvSpPr>
          <p:nvPr>
            <p:ph type="sldNum" sz="quarter" idx="12"/>
          </p:nvPr>
        </p:nvSpPr>
        <p:spPr/>
        <p:txBody>
          <a:bodyPr>
            <a:normAutofit/>
          </a:bodyPr>
          <a:lstStyle/>
          <a:p>
            <a:fld id="{520AB23B-9BF0-489E-A8C2-70A75979535F}" type="slidenum">
              <a:rPr lang="en-US" smtClean="0"/>
              <a:pPr/>
              <a:t>14</a:t>
            </a:fld>
            <a:endParaRPr lang="en-US" dirty="0"/>
          </a:p>
        </p:txBody>
      </p:sp>
      <p:pic>
        <p:nvPicPr>
          <p:cNvPr id="10" name="Picture 9" descr="Old Areas v2.jpg"/>
          <p:cNvPicPr>
            <a:picLocks noChangeAspect="1"/>
          </p:cNvPicPr>
          <p:nvPr/>
        </p:nvPicPr>
        <p:blipFill>
          <a:blip r:embed="rId2" cstate="screen"/>
          <a:srcRect/>
          <a:stretch>
            <a:fillRect/>
          </a:stretch>
        </p:blipFill>
        <p:spPr>
          <a:xfrm>
            <a:off x="5105398" y="-1"/>
            <a:ext cx="4038601" cy="59436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Capistrano Unified Demographics</a:t>
            </a:r>
            <a:endParaRPr lang="en-US" dirty="0"/>
          </a:p>
        </p:txBody>
      </p:sp>
      <p:sp>
        <p:nvSpPr>
          <p:cNvPr id="7" name="Content Placeholder 6"/>
          <p:cNvSpPr>
            <a:spLocks noGrp="1"/>
          </p:cNvSpPr>
          <p:nvPr>
            <p:ph sz="quarter" idx="1"/>
          </p:nvPr>
        </p:nvSpPr>
        <p:spPr>
          <a:xfrm>
            <a:off x="609600" y="1589567"/>
            <a:ext cx="4114800" cy="5192233"/>
          </a:xfrm>
        </p:spPr>
        <p:txBody>
          <a:bodyPr numCol="1">
            <a:normAutofit/>
          </a:bodyPr>
          <a:lstStyle/>
          <a:p>
            <a:pPr marL="0" indent="0">
              <a:buNone/>
            </a:pPr>
            <a:r>
              <a:rPr lang="en-US" sz="2000" dirty="0" smtClean="0"/>
              <a:t>2010 Census data:</a:t>
            </a:r>
          </a:p>
          <a:p>
            <a:r>
              <a:rPr lang="en-US" sz="2000" dirty="0" smtClean="0"/>
              <a:t>Population</a:t>
            </a:r>
          </a:p>
          <a:p>
            <a:pPr lvl="1"/>
            <a:r>
              <a:rPr lang="en-US" sz="1800" dirty="0" smtClean="0"/>
              <a:t>2010 Census total: </a:t>
            </a:r>
            <a:r>
              <a:rPr lang="en-US" sz="1800" b="1" dirty="0" smtClean="0"/>
              <a:t>343,291</a:t>
            </a:r>
          </a:p>
          <a:p>
            <a:pPr lvl="2"/>
            <a:r>
              <a:rPr lang="en-US" sz="1800" dirty="0" smtClean="0"/>
              <a:t>17.2 % Hispanic</a:t>
            </a:r>
          </a:p>
          <a:p>
            <a:pPr lvl="2"/>
            <a:r>
              <a:rPr lang="en-US" sz="1800" dirty="0" smtClean="0"/>
              <a:t>70.4 % Non-Hispanic white</a:t>
            </a:r>
          </a:p>
          <a:p>
            <a:pPr lvl="2"/>
            <a:r>
              <a:rPr lang="en-US" sz="1800" dirty="0" smtClean="0"/>
              <a:t>12.4 % Other</a:t>
            </a:r>
          </a:p>
          <a:p>
            <a:pPr lvl="2">
              <a:buNone/>
            </a:pPr>
            <a:endParaRPr lang="en-US" sz="1800" dirty="0" smtClean="0"/>
          </a:p>
          <a:p>
            <a:pPr lvl="1"/>
            <a:r>
              <a:rPr lang="en-US" sz="1800" dirty="0" smtClean="0"/>
              <a:t>2010 Census Voting Age Population</a:t>
            </a:r>
          </a:p>
          <a:p>
            <a:pPr lvl="2"/>
            <a:r>
              <a:rPr lang="en-US" sz="1800" dirty="0" smtClean="0"/>
              <a:t>15.1 % Hispanic</a:t>
            </a:r>
          </a:p>
          <a:p>
            <a:pPr lvl="2"/>
            <a:r>
              <a:rPr lang="en-US" sz="1800" dirty="0" smtClean="0"/>
              <a:t>73.1 % Non-Hispanic White</a:t>
            </a:r>
          </a:p>
          <a:p>
            <a:pPr lvl="2"/>
            <a:r>
              <a:rPr lang="en-US" sz="1800" dirty="0" smtClean="0"/>
              <a:t>11.8 % Other</a:t>
            </a:r>
          </a:p>
          <a:p>
            <a:pPr lvl="2"/>
            <a:endParaRPr lang="en-US" sz="1800" dirty="0"/>
          </a:p>
        </p:txBody>
      </p:sp>
      <p:sp>
        <p:nvSpPr>
          <p:cNvPr id="8" name="Content Placeholder 7"/>
          <p:cNvSpPr>
            <a:spLocks noGrp="1"/>
          </p:cNvSpPr>
          <p:nvPr>
            <p:ph sz="quarter" idx="2"/>
          </p:nvPr>
        </p:nvSpPr>
        <p:spPr>
          <a:xfrm>
            <a:off x="4495800" y="1589567"/>
            <a:ext cx="4572000" cy="4572000"/>
          </a:xfrm>
        </p:spPr>
        <p:txBody>
          <a:bodyPr>
            <a:normAutofit/>
          </a:bodyPr>
          <a:lstStyle/>
          <a:p>
            <a:pPr>
              <a:buNone/>
            </a:pPr>
            <a:r>
              <a:rPr lang="en-US" sz="2000" dirty="0" smtClean="0"/>
              <a:t>American Community Survey data:</a:t>
            </a:r>
          </a:p>
          <a:p>
            <a:pPr lvl="1"/>
            <a:r>
              <a:rPr lang="en-US" sz="1800" dirty="0" smtClean="0"/>
              <a:t>Citizen Voting Age Population (CVAP)</a:t>
            </a:r>
          </a:p>
          <a:p>
            <a:pPr lvl="2"/>
            <a:r>
              <a:rPr lang="en-US" sz="1800" dirty="0" smtClean="0"/>
              <a:t>9.7 % Hispanic</a:t>
            </a:r>
          </a:p>
          <a:p>
            <a:pPr lvl="2"/>
            <a:r>
              <a:rPr lang="en-US" sz="1800" dirty="0" smtClean="0"/>
              <a:t>80.5 % Non-Hispanic White</a:t>
            </a:r>
          </a:p>
          <a:p>
            <a:pPr lvl="2"/>
            <a:r>
              <a:rPr lang="en-US" sz="1800" dirty="0" smtClean="0"/>
              <a:t>10.8 % Other</a:t>
            </a:r>
          </a:p>
          <a:p>
            <a:pPr lvl="2">
              <a:buNone/>
            </a:pPr>
            <a:endParaRPr lang="en-US" sz="1800" dirty="0" smtClean="0"/>
          </a:p>
          <a:p>
            <a:pPr>
              <a:buNone/>
            </a:pPr>
            <a:r>
              <a:rPr lang="en-US" sz="2000" dirty="0" smtClean="0"/>
              <a:t>California Statewide Database:</a:t>
            </a:r>
          </a:p>
          <a:p>
            <a:pPr lvl="1"/>
            <a:r>
              <a:rPr lang="en-US" sz="1800" dirty="0" smtClean="0"/>
              <a:t>Surname Registration &amp; Turnout</a:t>
            </a:r>
          </a:p>
          <a:p>
            <a:pPr lvl="2"/>
            <a:r>
              <a:rPr lang="en-US" sz="1800" dirty="0" smtClean="0"/>
              <a:t>8.3 % Hispanic of Registration</a:t>
            </a:r>
          </a:p>
          <a:p>
            <a:pPr lvl="2"/>
            <a:r>
              <a:rPr lang="en-US" sz="1800" dirty="0" smtClean="0"/>
              <a:t>6.8 % Hispanic  of Turnout</a:t>
            </a:r>
          </a:p>
        </p:txBody>
      </p:sp>
      <p:sp>
        <p:nvSpPr>
          <p:cNvPr id="5" name="Date Placeholder 4"/>
          <p:cNvSpPr>
            <a:spLocks noGrp="1"/>
          </p:cNvSpPr>
          <p:nvPr>
            <p:ph type="dt" sz="half" idx="15"/>
          </p:nvPr>
        </p:nvSpPr>
        <p:spPr/>
        <p:txBody>
          <a:bodyPr/>
          <a:lstStyle/>
          <a:p>
            <a:r>
              <a:rPr lang="en-US" dirty="0" smtClean="0"/>
              <a:t>December 12, 2011</a:t>
            </a:r>
            <a:endParaRPr lang="en-US" dirty="0"/>
          </a:p>
        </p:txBody>
      </p:sp>
      <p:sp>
        <p:nvSpPr>
          <p:cNvPr id="6" name="Slide Number Placeholder 5"/>
          <p:cNvSpPr>
            <a:spLocks noGrp="1"/>
          </p:cNvSpPr>
          <p:nvPr>
            <p:ph type="sldNum" sz="quarter" idx="16"/>
          </p:nvPr>
        </p:nvSpPr>
        <p:spPr/>
        <p:txBody>
          <a:bodyPr>
            <a:normAutofit fontScale="85000" lnSpcReduction="20000"/>
          </a:bodyPr>
          <a:lstStyle/>
          <a:p>
            <a:fld id="{520AB23B-9BF0-489E-A8C2-70A75979535F}" type="slidenum">
              <a:rPr lang="en-US" smtClean="0"/>
              <a:pPr/>
              <a:t>2</a:t>
            </a:fld>
            <a:endParaRPr lang="en-US" dirty="0"/>
          </a:p>
        </p:txBody>
      </p:sp>
      <p:sp>
        <p:nvSpPr>
          <p:cNvPr id="9" name="TextBox 8"/>
          <p:cNvSpPr txBox="1"/>
          <p:nvPr/>
        </p:nvSpPr>
        <p:spPr>
          <a:xfrm>
            <a:off x="152400" y="6324600"/>
            <a:ext cx="5105400" cy="369332"/>
          </a:xfrm>
          <a:prstGeom prst="rect">
            <a:avLst/>
          </a:prstGeom>
          <a:noFill/>
        </p:spPr>
        <p:txBody>
          <a:bodyPr wrap="square" rtlCol="0">
            <a:spAutoFit/>
          </a:bodyPr>
          <a:lstStyle/>
          <a:p>
            <a:r>
              <a:rPr lang="en-US" b="1" i="1" dirty="0" smtClean="0">
                <a:latin typeface="Garamond" pitchFamily="18" charset="0"/>
              </a:rPr>
              <a:t>No Majority-Hispanic CVAP Area possible.</a:t>
            </a:r>
            <a:endParaRPr lang="en-US" b="1" i="1" dirty="0">
              <a:latin typeface="Garamon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a:t>
            </a:r>
            <a:endParaRPr lang="en-US" dirty="0"/>
          </a:p>
        </p:txBody>
      </p:sp>
      <p:sp>
        <p:nvSpPr>
          <p:cNvPr id="4" name="Content Placeholder 2"/>
          <p:cNvSpPr>
            <a:spLocks noGrp="1"/>
          </p:cNvSpPr>
          <p:nvPr>
            <p:ph sz="quarter" idx="1"/>
          </p:nvPr>
        </p:nvSpPr>
        <p:spPr>
          <a:xfrm>
            <a:off x="304800" y="1589567"/>
            <a:ext cx="3886200" cy="4572000"/>
          </a:xfrm>
        </p:spPr>
        <p:txBody>
          <a:bodyPr>
            <a:normAutofit/>
          </a:bodyPr>
          <a:lstStyle/>
          <a:p>
            <a:pPr>
              <a:lnSpc>
                <a:spcPct val="110000"/>
              </a:lnSpc>
              <a:spcBef>
                <a:spcPts val="0"/>
              </a:spcBef>
              <a:buNone/>
            </a:pPr>
            <a:r>
              <a:rPr lang="en-US" sz="2000" dirty="0" smtClean="0"/>
              <a:t>Federal Laws:</a:t>
            </a:r>
          </a:p>
          <a:p>
            <a:pPr>
              <a:lnSpc>
                <a:spcPct val="110000"/>
              </a:lnSpc>
              <a:spcBef>
                <a:spcPts val="0"/>
              </a:spcBef>
              <a:buNone/>
            </a:pPr>
            <a:r>
              <a:rPr lang="en-US" sz="2000" dirty="0" smtClean="0"/>
              <a:t>(“Must-Do”)</a:t>
            </a:r>
          </a:p>
          <a:p>
            <a:pPr>
              <a:lnSpc>
                <a:spcPct val="110000"/>
              </a:lnSpc>
              <a:spcBef>
                <a:spcPts val="0"/>
              </a:spcBef>
            </a:pPr>
            <a:r>
              <a:rPr lang="en-US" sz="2000" dirty="0" smtClean="0"/>
              <a:t>Equal Population</a:t>
            </a:r>
          </a:p>
          <a:p>
            <a:pPr>
              <a:lnSpc>
                <a:spcPct val="110000"/>
              </a:lnSpc>
              <a:spcBef>
                <a:spcPts val="0"/>
              </a:spcBef>
            </a:pPr>
            <a:r>
              <a:rPr lang="en-US" sz="2000" dirty="0" smtClean="0"/>
              <a:t>Federal Voting Rights Act</a:t>
            </a:r>
          </a:p>
          <a:p>
            <a:pPr>
              <a:lnSpc>
                <a:spcPct val="110000"/>
              </a:lnSpc>
              <a:spcBef>
                <a:spcPts val="0"/>
              </a:spcBef>
            </a:pPr>
            <a:r>
              <a:rPr lang="en-US" sz="2000" dirty="0" smtClean="0"/>
              <a:t>No racial gerrymandering</a:t>
            </a:r>
          </a:p>
          <a:p>
            <a:pPr>
              <a:lnSpc>
                <a:spcPct val="110000"/>
              </a:lnSpc>
            </a:pPr>
            <a:endParaRPr lang="en-US" sz="2000" dirty="0" smtClean="0"/>
          </a:p>
          <a:p>
            <a:pPr>
              <a:lnSpc>
                <a:spcPct val="110000"/>
              </a:lnSpc>
              <a:spcBef>
                <a:spcPct val="0"/>
              </a:spcBef>
              <a:buNone/>
            </a:pPr>
            <a:r>
              <a:rPr lang="en-US" sz="2000" dirty="0" smtClean="0"/>
              <a:t>Traditional Redistricting Criteria</a:t>
            </a:r>
          </a:p>
          <a:p>
            <a:pPr>
              <a:lnSpc>
                <a:spcPct val="110000"/>
              </a:lnSpc>
              <a:spcBef>
                <a:spcPct val="0"/>
              </a:spcBef>
              <a:buNone/>
            </a:pPr>
            <a:r>
              <a:rPr lang="en-US" sz="2000" dirty="0" smtClean="0"/>
              <a:t>(“Balancing”)</a:t>
            </a:r>
          </a:p>
          <a:p>
            <a:pPr>
              <a:lnSpc>
                <a:spcPct val="110000"/>
              </a:lnSpc>
              <a:spcBef>
                <a:spcPct val="0"/>
              </a:spcBef>
            </a:pPr>
            <a:r>
              <a:rPr lang="en-US" sz="2000" dirty="0" smtClean="0"/>
              <a:t>Communities of interest</a:t>
            </a:r>
          </a:p>
          <a:p>
            <a:pPr>
              <a:lnSpc>
                <a:spcPct val="110000"/>
              </a:lnSpc>
              <a:spcBef>
                <a:spcPct val="0"/>
              </a:spcBef>
            </a:pPr>
            <a:r>
              <a:rPr lang="en-US" sz="2000" dirty="0" smtClean="0"/>
              <a:t>Visible (Natural &amp; man-made) boundaries</a:t>
            </a:r>
          </a:p>
          <a:p>
            <a:pPr>
              <a:lnSpc>
                <a:spcPct val="110000"/>
              </a:lnSpc>
              <a:spcBef>
                <a:spcPct val="0"/>
              </a:spcBef>
            </a:pPr>
            <a:r>
              <a:rPr lang="en-US" sz="2000" dirty="0" smtClean="0"/>
              <a:t>Compactness &amp; contiguity</a:t>
            </a:r>
          </a:p>
        </p:txBody>
      </p:sp>
      <p:sp>
        <p:nvSpPr>
          <p:cNvPr id="6" name="Date Placeholder 5"/>
          <p:cNvSpPr>
            <a:spLocks noGrp="1"/>
          </p:cNvSpPr>
          <p:nvPr>
            <p:ph type="dt" sz="half" idx="15"/>
          </p:nvPr>
        </p:nvSpPr>
        <p:spPr/>
        <p:txBody>
          <a:bodyPr/>
          <a:lstStyle/>
          <a:p>
            <a:r>
              <a:rPr lang="en-US" dirty="0" smtClean="0"/>
              <a:t>December 12, 2011</a:t>
            </a:r>
            <a:endParaRPr lang="en-US" dirty="0"/>
          </a:p>
        </p:txBody>
      </p:sp>
      <p:sp>
        <p:nvSpPr>
          <p:cNvPr id="7" name="Slide Number Placeholder 6"/>
          <p:cNvSpPr>
            <a:spLocks noGrp="1"/>
          </p:cNvSpPr>
          <p:nvPr>
            <p:ph type="sldNum" sz="quarter" idx="16"/>
          </p:nvPr>
        </p:nvSpPr>
        <p:spPr/>
        <p:txBody>
          <a:bodyPr>
            <a:normAutofit fontScale="85000" lnSpcReduction="20000"/>
          </a:bodyPr>
          <a:lstStyle/>
          <a:p>
            <a:fld id="{520AB23B-9BF0-489E-A8C2-70A75979535F}" type="slidenum">
              <a:rPr lang="en-US" smtClean="0"/>
              <a:pPr/>
              <a:t>3</a:t>
            </a:fld>
            <a:endParaRPr lang="en-US" dirty="0"/>
          </a:p>
        </p:txBody>
      </p:sp>
      <p:pic>
        <p:nvPicPr>
          <p:cNvPr id="9" name="Picture 8" descr="Old Areas v2.jpg"/>
          <p:cNvPicPr>
            <a:picLocks noChangeAspect="1"/>
          </p:cNvPicPr>
          <p:nvPr/>
        </p:nvPicPr>
        <p:blipFill>
          <a:blip r:embed="rId2" cstate="screen"/>
          <a:srcRect/>
          <a:stretch>
            <a:fillRect/>
          </a:stretch>
        </p:blipFill>
        <p:spPr>
          <a:xfrm>
            <a:off x="4495800" y="-1"/>
            <a:ext cx="4648200" cy="68407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sz="quarter" idx="1"/>
          </p:nvPr>
        </p:nvSpPr>
        <p:spPr>
          <a:xfrm>
            <a:off x="612648" y="1600200"/>
            <a:ext cx="8531352" cy="5105400"/>
          </a:xfrm>
        </p:spPr>
        <p:txBody>
          <a:bodyPr>
            <a:normAutofit/>
          </a:bodyPr>
          <a:lstStyle/>
          <a:p>
            <a:pPr marL="1374775" indent="-1374775">
              <a:buNone/>
            </a:pPr>
            <a:r>
              <a:rPr lang="en-US" sz="2000" dirty="0" smtClean="0"/>
              <a:t>Nov. 19:	Board Review of demographics, schedule, and criteria</a:t>
            </a:r>
          </a:p>
          <a:p>
            <a:pPr marL="1374775" indent="-1374775">
              <a:buNone/>
            </a:pPr>
            <a:r>
              <a:rPr lang="en-US" sz="2000" dirty="0" smtClean="0"/>
              <a:t>Dec. 12:	Presentation &amp; Review of Draft Plans</a:t>
            </a:r>
          </a:p>
          <a:p>
            <a:pPr marL="1374775" indent="-1374775">
              <a:buNone/>
            </a:pPr>
            <a:r>
              <a:rPr lang="en-US" sz="2000" dirty="0" smtClean="0"/>
              <a:t>Jan. 9:	 Presentation &amp; Review of Updated Draft Plans</a:t>
            </a:r>
          </a:p>
          <a:p>
            <a:pPr marL="1374775" indent="-1374775">
              <a:buNone/>
            </a:pPr>
            <a:r>
              <a:rPr lang="en-US" sz="2000" dirty="0" smtClean="0"/>
              <a:t>Jan. 25:	 Presentation &amp; Review of Updated Draft Plans (possible adoption)</a:t>
            </a:r>
          </a:p>
          <a:p>
            <a:pPr marL="1374775" indent="-1374775">
              <a:buNone/>
            </a:pPr>
            <a:r>
              <a:rPr lang="en-US" sz="2000" dirty="0" smtClean="0"/>
              <a:t>Feb. 13:	(if needed) Adoption of Trustee Areas Plan</a:t>
            </a:r>
          </a:p>
          <a:p>
            <a:pPr marL="1374775" indent="-1374775">
              <a:buNone/>
            </a:pPr>
            <a:endParaRPr lang="en-US" sz="2000" dirty="0" smtClean="0"/>
          </a:p>
        </p:txBody>
      </p:sp>
      <p:sp>
        <p:nvSpPr>
          <p:cNvPr id="4" name="Date Placeholder 3"/>
          <p:cNvSpPr>
            <a:spLocks noGrp="1"/>
          </p:cNvSpPr>
          <p:nvPr>
            <p:ph type="dt" sz="half" idx="10"/>
          </p:nvPr>
        </p:nvSpPr>
        <p:spPr/>
        <p:txBody>
          <a:bodyPr/>
          <a:lstStyle/>
          <a:p>
            <a:r>
              <a:rPr lang="en-US" dirty="0" smtClean="0"/>
              <a:t>December 12, 2011</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520AB23B-9BF0-489E-A8C2-70A75979535F}"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these plans </a:t>
            </a:r>
            <a:r>
              <a:rPr lang="en-US" u="sng" dirty="0" smtClean="0"/>
              <a:t>are</a:t>
            </a:r>
            <a:r>
              <a:rPr lang="en-US" dirty="0" smtClean="0"/>
              <a:t>:</a:t>
            </a:r>
            <a:endParaRPr lang="en-US" dirty="0"/>
          </a:p>
        </p:txBody>
      </p:sp>
      <p:sp>
        <p:nvSpPr>
          <p:cNvPr id="3" name="Date Placeholder 2"/>
          <p:cNvSpPr>
            <a:spLocks noGrp="1"/>
          </p:cNvSpPr>
          <p:nvPr>
            <p:ph type="dt" sz="half" idx="10"/>
          </p:nvPr>
        </p:nvSpPr>
        <p:spPr/>
        <p:txBody>
          <a:bodyPr/>
          <a:lstStyle/>
          <a:p>
            <a:r>
              <a:rPr lang="en-US" dirty="0" smtClean="0"/>
              <a:t>December 12, 2011</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520AB23B-9BF0-489E-A8C2-70A75979535F}" type="slidenum">
              <a:rPr lang="en-US" smtClean="0"/>
              <a:pPr/>
              <a:t>5</a:t>
            </a:fld>
            <a:endParaRPr lang="en-US" dirty="0"/>
          </a:p>
        </p:txBody>
      </p:sp>
      <p:sp>
        <p:nvSpPr>
          <p:cNvPr id="5" name="Content Placeholder 4"/>
          <p:cNvSpPr>
            <a:spLocks noGrp="1"/>
          </p:cNvSpPr>
          <p:nvPr>
            <p:ph sz="quarter" idx="1"/>
          </p:nvPr>
        </p:nvSpPr>
        <p:spPr/>
        <p:txBody>
          <a:bodyPr>
            <a:normAutofit/>
          </a:bodyPr>
          <a:lstStyle/>
          <a:p>
            <a:r>
              <a:rPr lang="en-US" sz="2000" dirty="0" smtClean="0"/>
              <a:t>Starting points on the road to a final plan</a:t>
            </a:r>
          </a:p>
          <a:p>
            <a:r>
              <a:rPr lang="en-US" sz="2000" dirty="0" smtClean="0"/>
              <a:t>Demonstrations of the results when different criteria are emphasized</a:t>
            </a:r>
          </a:p>
          <a:p>
            <a:pPr lvl="1"/>
            <a:r>
              <a:rPr lang="en-US" sz="2000" dirty="0" smtClean="0"/>
              <a:t>Each plan has a significantly different focus</a:t>
            </a:r>
          </a:p>
          <a:p>
            <a:r>
              <a:rPr lang="en-US" sz="2000" dirty="0" smtClean="0"/>
              <a:t>Plans drawn by the consultant, using the Board’s criteria, to stimulate discussion, ideas and direction</a:t>
            </a:r>
          </a:p>
          <a:p>
            <a:endParaRPr lang="en-US" sz="2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these plans are </a:t>
            </a:r>
            <a:r>
              <a:rPr lang="en-US" u="sng" dirty="0" smtClean="0"/>
              <a:t>not</a:t>
            </a:r>
            <a:r>
              <a:rPr lang="en-US" dirty="0" smtClean="0"/>
              <a:t>:</a:t>
            </a:r>
            <a:endParaRPr lang="en-US" dirty="0"/>
          </a:p>
        </p:txBody>
      </p:sp>
      <p:sp>
        <p:nvSpPr>
          <p:cNvPr id="3" name="Date Placeholder 2"/>
          <p:cNvSpPr>
            <a:spLocks noGrp="1"/>
          </p:cNvSpPr>
          <p:nvPr>
            <p:ph type="dt" sz="half" idx="10"/>
          </p:nvPr>
        </p:nvSpPr>
        <p:spPr/>
        <p:txBody>
          <a:bodyPr/>
          <a:lstStyle/>
          <a:p>
            <a:r>
              <a:rPr lang="en-US" dirty="0" smtClean="0"/>
              <a:t>December 12, 2011</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520AB23B-9BF0-489E-A8C2-70A75979535F}" type="slidenum">
              <a:rPr lang="en-US" smtClean="0"/>
              <a:pPr/>
              <a:t>6</a:t>
            </a:fld>
            <a:endParaRPr lang="en-US" dirty="0"/>
          </a:p>
        </p:txBody>
      </p:sp>
      <p:sp>
        <p:nvSpPr>
          <p:cNvPr id="5" name="Content Placeholder 4"/>
          <p:cNvSpPr>
            <a:spLocks noGrp="1"/>
          </p:cNvSpPr>
          <p:nvPr>
            <p:ph sz="quarter" idx="1"/>
          </p:nvPr>
        </p:nvSpPr>
        <p:spPr/>
        <p:txBody>
          <a:bodyPr>
            <a:normAutofit/>
          </a:bodyPr>
          <a:lstStyle/>
          <a:p>
            <a:r>
              <a:rPr lang="en-US" sz="2000" dirty="0" smtClean="0"/>
              <a:t>These are </a:t>
            </a:r>
            <a:r>
              <a:rPr lang="en-US" sz="2000" u="sng" dirty="0" smtClean="0"/>
              <a:t>not</a:t>
            </a:r>
            <a:r>
              <a:rPr lang="en-US" sz="2000" dirty="0" smtClean="0"/>
              <a:t> final plans. Considerable revisions are likely prior to arriving to a final plan.</a:t>
            </a:r>
          </a:p>
          <a:p>
            <a:r>
              <a:rPr lang="en-US" sz="2000" dirty="0" smtClean="0"/>
              <a:t>These are </a:t>
            </a:r>
            <a:r>
              <a:rPr lang="en-US" sz="2000" u="sng" dirty="0" smtClean="0"/>
              <a:t>not</a:t>
            </a:r>
            <a:r>
              <a:rPr lang="en-US" sz="2000" dirty="0" smtClean="0"/>
              <a:t> exclusive. If the public or Board like parts of one plan and parts of another, in many places the different parts can be put together into a new plan.</a:t>
            </a:r>
          </a:p>
          <a:p>
            <a:r>
              <a:rPr lang="en-US" sz="2000" dirty="0" smtClean="0"/>
              <a:t>These do </a:t>
            </a:r>
            <a:r>
              <a:rPr lang="en-US" sz="2000" u="sng" dirty="0" smtClean="0"/>
              <a:t>not</a:t>
            </a:r>
            <a:r>
              <a:rPr lang="en-US" sz="2000" dirty="0" smtClean="0"/>
              <a:t> reflect any directions from any individual trustee or any groups of trustees. These were drawn by the consultant using only the criteria for guidance. These maps start the discussion, which now proceeds to public and Board input and direction.</a:t>
            </a:r>
          </a:p>
          <a:p>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Feedback / Action</a:t>
            </a:r>
            <a:endParaRPr lang="en-US" dirty="0"/>
          </a:p>
        </p:txBody>
      </p:sp>
      <p:sp>
        <p:nvSpPr>
          <p:cNvPr id="3" name="Date Placeholder 2"/>
          <p:cNvSpPr>
            <a:spLocks noGrp="1"/>
          </p:cNvSpPr>
          <p:nvPr>
            <p:ph type="dt" sz="half" idx="10"/>
          </p:nvPr>
        </p:nvSpPr>
        <p:spPr/>
        <p:txBody>
          <a:bodyPr/>
          <a:lstStyle/>
          <a:p>
            <a:r>
              <a:rPr lang="en-US" dirty="0" smtClean="0"/>
              <a:t>December 12, 2011</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520AB23B-9BF0-489E-A8C2-70A75979535F}" type="slidenum">
              <a:rPr lang="en-US" smtClean="0"/>
              <a:pPr/>
              <a:t>7</a:t>
            </a:fld>
            <a:endParaRPr lang="en-US" dirty="0"/>
          </a:p>
        </p:txBody>
      </p:sp>
      <p:sp>
        <p:nvSpPr>
          <p:cNvPr id="5" name="Content Placeholder 4"/>
          <p:cNvSpPr>
            <a:spLocks noGrp="1"/>
          </p:cNvSpPr>
          <p:nvPr>
            <p:ph sz="quarter" idx="1"/>
          </p:nvPr>
        </p:nvSpPr>
        <p:spPr/>
        <p:txBody>
          <a:bodyPr>
            <a:normAutofit/>
          </a:bodyPr>
          <a:lstStyle/>
          <a:p>
            <a:r>
              <a:rPr lang="en-US" sz="2000" dirty="0" smtClean="0"/>
              <a:t>Public and Board comment on the plans</a:t>
            </a:r>
          </a:p>
          <a:p>
            <a:pPr lvl="1"/>
            <a:r>
              <a:rPr lang="en-US" sz="1800" dirty="0" smtClean="0"/>
              <a:t>Which approaches should be abandoned?</a:t>
            </a:r>
          </a:p>
          <a:p>
            <a:pPr lvl="1"/>
            <a:r>
              <a:rPr lang="en-US" sz="1800" dirty="0" smtClean="0"/>
              <a:t>Which make the both starting points for revisions?</a:t>
            </a:r>
          </a:p>
          <a:p>
            <a:pPr lvl="1"/>
            <a:r>
              <a:rPr lang="en-US" sz="1800" dirty="0" smtClean="0"/>
              <a:t>Which parts of each plan are appealing and should be incorporated into ongoing working drafts?</a:t>
            </a:r>
          </a:p>
          <a:p>
            <a:pPr lvl="1"/>
            <a:endParaRPr lang="en-US" sz="1800" dirty="0" smtClean="0"/>
          </a:p>
          <a:p>
            <a:r>
              <a:rPr lang="en-US" sz="2000" dirty="0" smtClean="0"/>
              <a:t>Direction to consultant on plan revisions/tests to prepare for review at the next meeting.</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Draft plans a - e</a:t>
            </a:r>
            <a:endParaRPr lang="en-US" dirty="0"/>
          </a:p>
        </p:txBody>
      </p:sp>
      <p:sp>
        <p:nvSpPr>
          <p:cNvPr id="8" name="Subtitle 7"/>
          <p:cNvSpPr>
            <a:spLocks noGrp="1"/>
          </p:cNvSpPr>
          <p:nvPr>
            <p:ph type="subTitle" idx="1"/>
          </p:nvPr>
        </p:nvSpPr>
        <p:spPr/>
        <p:txBody>
          <a:bodyPr/>
          <a:lstStyle/>
          <a:p>
            <a:endParaRPr lang="en-US" dirty="0"/>
          </a:p>
        </p:txBody>
      </p:sp>
      <p:sp>
        <p:nvSpPr>
          <p:cNvPr id="5" name="Date Placeholder 4"/>
          <p:cNvSpPr>
            <a:spLocks noGrp="1"/>
          </p:cNvSpPr>
          <p:nvPr>
            <p:ph type="dt" sz="half" idx="10"/>
          </p:nvPr>
        </p:nvSpPr>
        <p:spPr/>
        <p:txBody>
          <a:bodyPr/>
          <a:lstStyle/>
          <a:p>
            <a:r>
              <a:rPr lang="en-US" dirty="0" smtClean="0"/>
              <a:t>December 12, 2011</a:t>
            </a:r>
            <a:endParaRPr lang="en-US" dirty="0"/>
          </a:p>
        </p:txBody>
      </p:sp>
      <p:sp>
        <p:nvSpPr>
          <p:cNvPr id="6" name="Slide Number Placeholder 5"/>
          <p:cNvSpPr>
            <a:spLocks noGrp="1"/>
          </p:cNvSpPr>
          <p:nvPr>
            <p:ph type="sldNum" sz="quarter" idx="12"/>
          </p:nvPr>
        </p:nvSpPr>
        <p:spPr/>
        <p:txBody>
          <a:bodyPr>
            <a:normAutofit/>
          </a:bodyPr>
          <a:lstStyle/>
          <a:p>
            <a:fld id="{520AB23B-9BF0-489E-A8C2-70A75979535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en-US" dirty="0" smtClean="0"/>
              <a:t>December 12, 2011</a:t>
            </a:r>
            <a:endParaRPr lang="en-US" dirty="0"/>
          </a:p>
        </p:txBody>
      </p:sp>
      <p:sp>
        <p:nvSpPr>
          <p:cNvPr id="6" name="Slide Number Placeholder 5"/>
          <p:cNvSpPr>
            <a:spLocks noGrp="1"/>
          </p:cNvSpPr>
          <p:nvPr>
            <p:ph type="sldNum" sz="quarter" idx="16"/>
          </p:nvPr>
        </p:nvSpPr>
        <p:spPr/>
        <p:txBody>
          <a:bodyPr>
            <a:normAutofit fontScale="85000" lnSpcReduction="20000"/>
          </a:bodyPr>
          <a:lstStyle/>
          <a:p>
            <a:fld id="{520AB23B-9BF0-489E-A8C2-70A75979535F}" type="slidenum">
              <a:rPr lang="en-US" smtClean="0"/>
              <a:pPr/>
              <a:t>9</a:t>
            </a:fld>
            <a:endParaRPr lang="en-US" dirty="0"/>
          </a:p>
        </p:txBody>
      </p:sp>
      <p:sp>
        <p:nvSpPr>
          <p:cNvPr id="2" name="Title 1"/>
          <p:cNvSpPr>
            <a:spLocks noGrp="1"/>
          </p:cNvSpPr>
          <p:nvPr>
            <p:ph type="title"/>
          </p:nvPr>
        </p:nvSpPr>
        <p:spPr>
          <a:xfrm>
            <a:off x="609600" y="0"/>
            <a:ext cx="8153400" cy="990600"/>
          </a:xfrm>
        </p:spPr>
        <p:txBody>
          <a:bodyPr/>
          <a:lstStyle/>
          <a:p>
            <a:r>
              <a:rPr lang="en-US" dirty="0" smtClean="0"/>
              <a:t>Plan A</a:t>
            </a:r>
            <a:endParaRPr lang="en-US" dirty="0"/>
          </a:p>
        </p:txBody>
      </p:sp>
      <p:pic>
        <p:nvPicPr>
          <p:cNvPr id="9" name="Picture 8" descr="Plan A v3.jpg"/>
          <p:cNvPicPr>
            <a:picLocks noChangeAspect="1"/>
          </p:cNvPicPr>
          <p:nvPr/>
        </p:nvPicPr>
        <p:blipFill>
          <a:blip r:embed="rId2" cstate="print"/>
          <a:stretch>
            <a:fillRect/>
          </a:stretch>
        </p:blipFill>
        <p:spPr>
          <a:xfrm>
            <a:off x="4267200" y="0"/>
            <a:ext cx="4919534" cy="6858000"/>
          </a:xfrm>
          <a:prstGeom prst="rect">
            <a:avLst/>
          </a:prstGeom>
        </p:spPr>
      </p:pic>
      <p:sp>
        <p:nvSpPr>
          <p:cNvPr id="8" name="TextBox 7"/>
          <p:cNvSpPr txBox="1"/>
          <p:nvPr/>
        </p:nvSpPr>
        <p:spPr>
          <a:xfrm>
            <a:off x="0" y="1600200"/>
            <a:ext cx="4343400" cy="2554545"/>
          </a:xfrm>
          <a:prstGeom prst="rect">
            <a:avLst/>
          </a:prstGeom>
          <a:solidFill>
            <a:schemeClr val="bg1"/>
          </a:solidFill>
          <a:ln>
            <a:solidFill>
              <a:schemeClr val="tx1"/>
            </a:solidFill>
          </a:ln>
        </p:spPr>
        <p:txBody>
          <a:bodyPr wrap="square" rtlCol="0">
            <a:spAutoFit/>
          </a:bodyPr>
          <a:lstStyle/>
          <a:p>
            <a:pPr marL="233363" indent="-233363"/>
            <a:r>
              <a:rPr lang="en-US" sz="1600" b="1" dirty="0" smtClean="0">
                <a:latin typeface="Garamond" pitchFamily="18" charset="0"/>
              </a:rPr>
              <a:t>Summary:</a:t>
            </a:r>
          </a:p>
          <a:p>
            <a:pPr marL="233363" indent="-233363"/>
            <a:endParaRPr lang="en-US" sz="1600" b="1" dirty="0" smtClean="0">
              <a:latin typeface="Garamond" pitchFamily="18" charset="0"/>
            </a:endParaRPr>
          </a:p>
          <a:p>
            <a:pPr marL="233363" indent="-233363">
              <a:buFont typeface="Arial" pitchFamily="34" charset="0"/>
              <a:buChar char="•"/>
            </a:pPr>
            <a:r>
              <a:rPr lang="en-US" sz="1600" b="1" dirty="0" smtClean="0">
                <a:latin typeface="Garamond" pitchFamily="18" charset="0"/>
              </a:rPr>
              <a:t>“Least Change” plan </a:t>
            </a:r>
          </a:p>
          <a:p>
            <a:pPr marL="690563" lvl="1" indent="-233363">
              <a:buFont typeface="Arial" pitchFamily="34" charset="0"/>
              <a:buChar char="•"/>
            </a:pPr>
            <a:r>
              <a:rPr lang="en-US" sz="1600" b="1" dirty="0" smtClean="0">
                <a:latin typeface="Garamond" pitchFamily="18" charset="0"/>
              </a:rPr>
              <a:t>(old lines shown in purple dashes)</a:t>
            </a:r>
          </a:p>
          <a:p>
            <a:pPr marL="233363" indent="-233363">
              <a:buFont typeface="Arial" pitchFamily="34" charset="0"/>
              <a:buChar char="•"/>
            </a:pPr>
            <a:r>
              <a:rPr lang="en-US" sz="1600" b="1" dirty="0" smtClean="0">
                <a:latin typeface="Garamond" pitchFamily="18" charset="0"/>
              </a:rPr>
              <a:t>Relatively Compact</a:t>
            </a:r>
          </a:p>
          <a:p>
            <a:pPr marL="233363" indent="-233363">
              <a:buFont typeface="Arial" pitchFamily="34" charset="0"/>
              <a:buChar char="•"/>
            </a:pPr>
            <a:r>
              <a:rPr lang="en-US" sz="1600" b="1" dirty="0" smtClean="0">
                <a:latin typeface="Garamond" pitchFamily="18" charset="0"/>
              </a:rPr>
              <a:t>Not drawn looking at incumbents, but no incumbents paired </a:t>
            </a:r>
          </a:p>
          <a:p>
            <a:pPr marL="690563" lvl="1" indent="-233363">
              <a:buFont typeface="Arial" pitchFamily="34" charset="0"/>
              <a:buChar char="•"/>
            </a:pPr>
            <a:r>
              <a:rPr lang="en-US" sz="1600" b="1" dirty="0" smtClean="0">
                <a:latin typeface="Garamond" pitchFamily="18" charset="0"/>
              </a:rPr>
              <a:t>(No surprise, given focus on smallest possible changes to existing from-trustee areas)</a:t>
            </a:r>
            <a:endParaRPr lang="en-US" sz="1600" b="1" dirty="0">
              <a:latin typeface="Garamond"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516</TotalTime>
  <Words>590</Words>
  <Application>Microsoft Office PowerPoint</Application>
  <PresentationFormat>On-screen Show (4:3)</PresentationFormat>
  <Paragraphs>131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Capistrano Unified  school district  2011 Redistricting</vt:lpstr>
      <vt:lpstr>Capistrano Unified Demographics</vt:lpstr>
      <vt:lpstr>Criteria</vt:lpstr>
      <vt:lpstr>Schedule</vt:lpstr>
      <vt:lpstr>What these plans are:</vt:lpstr>
      <vt:lpstr>What these plans are not:</vt:lpstr>
      <vt:lpstr>Desired Feedback / Action</vt:lpstr>
      <vt:lpstr>Draft plans a - e</vt:lpstr>
      <vt:lpstr>Plan A</vt:lpstr>
      <vt:lpstr>Plan B</vt:lpstr>
      <vt:lpstr>Plan C</vt:lpstr>
      <vt:lpstr>Plan D</vt:lpstr>
      <vt:lpstr>Plan E</vt:lpstr>
      <vt:lpstr>Comments, requests and/or directions?</vt:lpstr>
    </vt:vector>
  </TitlesOfParts>
  <Company>Claremont McKenna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Tulare 2011 Redistricting</dc:title>
  <dc:creator>DMeyer12</dc:creator>
  <cp:lastModifiedBy>Douglas M Johnson</cp:lastModifiedBy>
  <cp:revision>44</cp:revision>
  <dcterms:created xsi:type="dcterms:W3CDTF">2011-05-19T00:29:13Z</dcterms:created>
  <dcterms:modified xsi:type="dcterms:W3CDTF">2011-12-09T17:58:48Z</dcterms:modified>
</cp:coreProperties>
</file>