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8"/>
  </p:notesMasterIdLst>
  <p:handoutMasterIdLst>
    <p:handoutMasterId r:id="rId19"/>
  </p:handoutMasterIdLst>
  <p:sldIdLst>
    <p:sldId id="295" r:id="rId2"/>
    <p:sldId id="328" r:id="rId3"/>
    <p:sldId id="343" r:id="rId4"/>
    <p:sldId id="342" r:id="rId5"/>
    <p:sldId id="329" r:id="rId6"/>
    <p:sldId id="322" r:id="rId7"/>
    <p:sldId id="345" r:id="rId8"/>
    <p:sldId id="330" r:id="rId9"/>
    <p:sldId id="325" r:id="rId10"/>
    <p:sldId id="326" r:id="rId11"/>
    <p:sldId id="344" r:id="rId12"/>
    <p:sldId id="341" r:id="rId13"/>
    <p:sldId id="314" r:id="rId14"/>
    <p:sldId id="339" r:id="rId15"/>
    <p:sldId id="340" r:id="rId16"/>
    <p:sldId id="333" r:id="rId17"/>
  </p:sldIdLst>
  <p:sldSz cx="9144000" cy="6858000" type="screen4x3"/>
  <p:notesSz cx="7010400" cy="9296400"/>
  <p:defaultTextStyle>
    <a:defPPr>
      <a:defRPr lang="en-US"/>
    </a:defPPr>
    <a:lvl1pPr algn="l" rtl="0" fontAlgn="base">
      <a:spcBef>
        <a:spcPct val="20000"/>
      </a:spcBef>
      <a:spcAft>
        <a:spcPct val="0"/>
      </a:spcAft>
      <a:buClr>
        <a:schemeClr val="accent1"/>
      </a:buClr>
      <a:buSzPct val="50000"/>
      <a:buFont typeface="Wingdings 2" pitchFamily="18" charset="2"/>
      <a:buChar char=""/>
      <a:defRPr sz="2000" kern="1200">
        <a:solidFill>
          <a:schemeClr val="tx1"/>
        </a:solidFill>
        <a:latin typeface="Arial" charset="0"/>
        <a:ea typeface="+mn-ea"/>
        <a:cs typeface="+mn-cs"/>
      </a:defRPr>
    </a:lvl1pPr>
    <a:lvl2pPr marL="457200" algn="l" rtl="0" fontAlgn="base">
      <a:spcBef>
        <a:spcPct val="20000"/>
      </a:spcBef>
      <a:spcAft>
        <a:spcPct val="0"/>
      </a:spcAft>
      <a:buClr>
        <a:schemeClr val="accent1"/>
      </a:buClr>
      <a:buSzPct val="50000"/>
      <a:buFont typeface="Wingdings 2" pitchFamily="18" charset="2"/>
      <a:buChar char=""/>
      <a:defRPr sz="2000" kern="1200">
        <a:solidFill>
          <a:schemeClr val="tx1"/>
        </a:solidFill>
        <a:latin typeface="Arial" charset="0"/>
        <a:ea typeface="+mn-ea"/>
        <a:cs typeface="+mn-cs"/>
      </a:defRPr>
    </a:lvl2pPr>
    <a:lvl3pPr marL="914400" algn="l" rtl="0" fontAlgn="base">
      <a:spcBef>
        <a:spcPct val="20000"/>
      </a:spcBef>
      <a:spcAft>
        <a:spcPct val="0"/>
      </a:spcAft>
      <a:buClr>
        <a:schemeClr val="accent1"/>
      </a:buClr>
      <a:buSzPct val="50000"/>
      <a:buFont typeface="Wingdings 2" pitchFamily="18" charset="2"/>
      <a:buChar char=""/>
      <a:defRPr sz="2000" kern="1200">
        <a:solidFill>
          <a:schemeClr val="tx1"/>
        </a:solidFill>
        <a:latin typeface="Arial" charset="0"/>
        <a:ea typeface="+mn-ea"/>
        <a:cs typeface="+mn-cs"/>
      </a:defRPr>
    </a:lvl3pPr>
    <a:lvl4pPr marL="1371600" algn="l" rtl="0" fontAlgn="base">
      <a:spcBef>
        <a:spcPct val="20000"/>
      </a:spcBef>
      <a:spcAft>
        <a:spcPct val="0"/>
      </a:spcAft>
      <a:buClr>
        <a:schemeClr val="accent1"/>
      </a:buClr>
      <a:buSzPct val="50000"/>
      <a:buFont typeface="Wingdings 2" pitchFamily="18" charset="2"/>
      <a:buChar char=""/>
      <a:defRPr sz="2000" kern="1200">
        <a:solidFill>
          <a:schemeClr val="tx1"/>
        </a:solidFill>
        <a:latin typeface="Arial" charset="0"/>
        <a:ea typeface="+mn-ea"/>
        <a:cs typeface="+mn-cs"/>
      </a:defRPr>
    </a:lvl4pPr>
    <a:lvl5pPr marL="1828800" algn="l" rtl="0" fontAlgn="base">
      <a:spcBef>
        <a:spcPct val="20000"/>
      </a:spcBef>
      <a:spcAft>
        <a:spcPct val="0"/>
      </a:spcAft>
      <a:buClr>
        <a:schemeClr val="accent1"/>
      </a:buClr>
      <a:buSzPct val="50000"/>
      <a:buFont typeface="Wingdings 2" pitchFamily="18" charset="2"/>
      <a:buChar cha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att"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FFF00"/>
    <a:srgbClr val="003399"/>
    <a:srgbClr val="333399"/>
    <a:srgbClr val="3366FF"/>
    <a:srgbClr val="FFCC00"/>
    <a:srgbClr val="B9B9B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247" autoAdjust="0"/>
    <p:restoredTop sz="86420" autoAdjust="0"/>
  </p:normalViewPr>
  <p:slideViewPr>
    <p:cSldViewPr>
      <p:cViewPr>
        <p:scale>
          <a:sx n="120" d="100"/>
          <a:sy n="120" d="100"/>
        </p:scale>
        <p:origin x="-654" y="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1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6556" cy="464180"/>
          </a:xfrm>
          <a:prstGeom prst="rect">
            <a:avLst/>
          </a:prstGeom>
          <a:noFill/>
          <a:ln w="9525">
            <a:noFill/>
            <a:miter lim="800000"/>
            <a:headEnd/>
            <a:tailEnd/>
          </a:ln>
          <a:effectLst/>
        </p:spPr>
        <p:txBody>
          <a:bodyPr vert="horz" wrap="square" lIns="87997" tIns="43997" rIns="87997" bIns="43997" numCol="1" anchor="t" anchorCtr="0" compatLnSpc="1">
            <a:prstTxWarp prst="textNoShape">
              <a:avLst/>
            </a:prstTxWarp>
          </a:bodyPr>
          <a:lstStyle>
            <a:lvl1pPr defTabSz="879638">
              <a:spcBef>
                <a:spcPct val="0"/>
              </a:spcBef>
              <a:buClrTx/>
              <a:buSzTx/>
              <a:buFontTx/>
              <a:buNone/>
              <a:defRPr sz="1200"/>
            </a:lvl1pPr>
          </a:lstStyle>
          <a:p>
            <a:endParaRPr lang="en-US"/>
          </a:p>
        </p:txBody>
      </p:sp>
      <p:sp>
        <p:nvSpPr>
          <p:cNvPr id="58371" name="Rectangle 3"/>
          <p:cNvSpPr>
            <a:spLocks noGrp="1" noChangeArrowheads="1"/>
          </p:cNvSpPr>
          <p:nvPr>
            <p:ph type="dt" sz="quarter" idx="1"/>
          </p:nvPr>
        </p:nvSpPr>
        <p:spPr bwMode="auto">
          <a:xfrm>
            <a:off x="3972240" y="0"/>
            <a:ext cx="3036556" cy="464180"/>
          </a:xfrm>
          <a:prstGeom prst="rect">
            <a:avLst/>
          </a:prstGeom>
          <a:noFill/>
          <a:ln w="9525">
            <a:noFill/>
            <a:miter lim="800000"/>
            <a:headEnd/>
            <a:tailEnd/>
          </a:ln>
          <a:effectLst/>
        </p:spPr>
        <p:txBody>
          <a:bodyPr vert="horz" wrap="square" lIns="87997" tIns="43997" rIns="87997" bIns="43997" numCol="1" anchor="t" anchorCtr="0" compatLnSpc="1">
            <a:prstTxWarp prst="textNoShape">
              <a:avLst/>
            </a:prstTxWarp>
          </a:bodyPr>
          <a:lstStyle>
            <a:lvl1pPr algn="r" defTabSz="879638">
              <a:spcBef>
                <a:spcPct val="0"/>
              </a:spcBef>
              <a:buClrTx/>
              <a:buSzTx/>
              <a:buFontTx/>
              <a:buNone/>
              <a:defRPr sz="1200"/>
            </a:lvl1pPr>
          </a:lstStyle>
          <a:p>
            <a:endParaRPr lang="en-US"/>
          </a:p>
        </p:txBody>
      </p:sp>
      <p:sp>
        <p:nvSpPr>
          <p:cNvPr id="58372" name="Rectangle 4"/>
          <p:cNvSpPr>
            <a:spLocks noGrp="1" noChangeArrowheads="1"/>
          </p:cNvSpPr>
          <p:nvPr>
            <p:ph type="ftr" sz="quarter" idx="2"/>
          </p:nvPr>
        </p:nvSpPr>
        <p:spPr bwMode="auto">
          <a:xfrm>
            <a:off x="0" y="8830621"/>
            <a:ext cx="3036556" cy="464180"/>
          </a:xfrm>
          <a:prstGeom prst="rect">
            <a:avLst/>
          </a:prstGeom>
          <a:noFill/>
          <a:ln w="9525">
            <a:noFill/>
            <a:miter lim="800000"/>
            <a:headEnd/>
            <a:tailEnd/>
          </a:ln>
          <a:effectLst/>
        </p:spPr>
        <p:txBody>
          <a:bodyPr vert="horz" wrap="square" lIns="87997" tIns="43997" rIns="87997" bIns="43997" numCol="1" anchor="b" anchorCtr="0" compatLnSpc="1">
            <a:prstTxWarp prst="textNoShape">
              <a:avLst/>
            </a:prstTxWarp>
          </a:bodyPr>
          <a:lstStyle>
            <a:lvl1pPr defTabSz="879638">
              <a:spcBef>
                <a:spcPct val="0"/>
              </a:spcBef>
              <a:buClrTx/>
              <a:buSzTx/>
              <a:buFontTx/>
              <a:buNone/>
              <a:defRPr sz="1200"/>
            </a:lvl1pPr>
          </a:lstStyle>
          <a:p>
            <a:endParaRPr lang="en-US"/>
          </a:p>
        </p:txBody>
      </p:sp>
      <p:sp>
        <p:nvSpPr>
          <p:cNvPr id="58373" name="Rectangle 5"/>
          <p:cNvSpPr>
            <a:spLocks noGrp="1" noChangeArrowheads="1"/>
          </p:cNvSpPr>
          <p:nvPr>
            <p:ph type="sldNum" sz="quarter" idx="3"/>
          </p:nvPr>
        </p:nvSpPr>
        <p:spPr bwMode="auto">
          <a:xfrm>
            <a:off x="3972240" y="8830621"/>
            <a:ext cx="3036556" cy="464180"/>
          </a:xfrm>
          <a:prstGeom prst="rect">
            <a:avLst/>
          </a:prstGeom>
          <a:noFill/>
          <a:ln w="9525">
            <a:noFill/>
            <a:miter lim="800000"/>
            <a:headEnd/>
            <a:tailEnd/>
          </a:ln>
          <a:effectLst/>
        </p:spPr>
        <p:txBody>
          <a:bodyPr vert="horz" wrap="square" lIns="87997" tIns="43997" rIns="87997" bIns="43997" numCol="1" anchor="b" anchorCtr="0" compatLnSpc="1">
            <a:prstTxWarp prst="textNoShape">
              <a:avLst/>
            </a:prstTxWarp>
          </a:bodyPr>
          <a:lstStyle>
            <a:lvl1pPr algn="r" defTabSz="879638">
              <a:spcBef>
                <a:spcPct val="0"/>
              </a:spcBef>
              <a:buClrTx/>
              <a:buSzTx/>
              <a:buFontTx/>
              <a:buNone/>
              <a:defRPr sz="1200"/>
            </a:lvl1pPr>
          </a:lstStyle>
          <a:p>
            <a:fld id="{220051CA-168E-4543-AB8A-998D46F947B9}" type="slidenum">
              <a:rPr lang="en-US"/>
              <a:pPr/>
              <a:t>‹#›</a:t>
            </a:fld>
            <a:endParaRPr lang="en-US"/>
          </a:p>
        </p:txBody>
      </p:sp>
    </p:spTree>
    <p:extLst>
      <p:ext uri="{BB962C8B-B14F-4D97-AF65-F5344CB8AC3E}">
        <p14:creationId xmlns:p14="http://schemas.microsoft.com/office/powerpoint/2010/main" val="2033153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1"/>
            <a:ext cx="3036556" cy="465781"/>
          </a:xfrm>
          <a:prstGeom prst="rect">
            <a:avLst/>
          </a:prstGeom>
          <a:noFill/>
          <a:ln w="9525">
            <a:noFill/>
            <a:miter lim="800000"/>
            <a:headEnd/>
            <a:tailEnd/>
          </a:ln>
          <a:effectLst/>
        </p:spPr>
        <p:txBody>
          <a:bodyPr vert="horz" wrap="square" lIns="91307" tIns="45652" rIns="91307" bIns="45652" numCol="1" anchor="t" anchorCtr="0" compatLnSpc="1">
            <a:prstTxWarp prst="textNoShape">
              <a:avLst/>
            </a:prstTxWarp>
          </a:bodyPr>
          <a:lstStyle>
            <a:lvl1pPr defTabSz="913285">
              <a:spcBef>
                <a:spcPct val="0"/>
              </a:spcBef>
              <a:buClrTx/>
              <a:buSzTx/>
              <a:buFontTx/>
              <a:buNone/>
              <a:defRPr sz="1200"/>
            </a:lvl1pPr>
          </a:lstStyle>
          <a:p>
            <a:endParaRPr lang="en-US"/>
          </a:p>
        </p:txBody>
      </p:sp>
      <p:sp>
        <p:nvSpPr>
          <p:cNvPr id="110595" name="Rectangle 3"/>
          <p:cNvSpPr>
            <a:spLocks noGrp="1" noChangeArrowheads="1"/>
          </p:cNvSpPr>
          <p:nvPr>
            <p:ph type="dt" idx="1"/>
          </p:nvPr>
        </p:nvSpPr>
        <p:spPr bwMode="auto">
          <a:xfrm>
            <a:off x="3972240" y="1"/>
            <a:ext cx="3036556" cy="465781"/>
          </a:xfrm>
          <a:prstGeom prst="rect">
            <a:avLst/>
          </a:prstGeom>
          <a:noFill/>
          <a:ln w="9525">
            <a:noFill/>
            <a:miter lim="800000"/>
            <a:headEnd/>
            <a:tailEnd/>
          </a:ln>
          <a:effectLst/>
        </p:spPr>
        <p:txBody>
          <a:bodyPr vert="horz" wrap="square" lIns="91307" tIns="45652" rIns="91307" bIns="45652" numCol="1" anchor="t" anchorCtr="0" compatLnSpc="1">
            <a:prstTxWarp prst="textNoShape">
              <a:avLst/>
            </a:prstTxWarp>
          </a:bodyPr>
          <a:lstStyle>
            <a:lvl1pPr algn="r" defTabSz="913285">
              <a:spcBef>
                <a:spcPct val="0"/>
              </a:spcBef>
              <a:buClrTx/>
              <a:buSzTx/>
              <a:buFontTx/>
              <a:buNone/>
              <a:defRPr sz="1200"/>
            </a:lvl1pPr>
          </a:lstStyle>
          <a:p>
            <a:endParaRPr lang="en-US"/>
          </a:p>
        </p:txBody>
      </p:sp>
      <p:sp>
        <p:nvSpPr>
          <p:cNvPr id="1105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10597" name="Rectangle 5"/>
          <p:cNvSpPr>
            <a:spLocks noGrp="1" noChangeArrowheads="1"/>
          </p:cNvSpPr>
          <p:nvPr>
            <p:ph type="body" sz="quarter" idx="3"/>
          </p:nvPr>
        </p:nvSpPr>
        <p:spPr bwMode="auto">
          <a:xfrm>
            <a:off x="701362" y="4416111"/>
            <a:ext cx="5607678" cy="4184020"/>
          </a:xfrm>
          <a:prstGeom prst="rect">
            <a:avLst/>
          </a:prstGeom>
          <a:noFill/>
          <a:ln w="9525">
            <a:noFill/>
            <a:miter lim="800000"/>
            <a:headEnd/>
            <a:tailEnd/>
          </a:ln>
          <a:effectLst/>
        </p:spPr>
        <p:txBody>
          <a:bodyPr vert="horz" wrap="square" lIns="91307" tIns="45652" rIns="91307" bIns="456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598" name="Rectangle 6"/>
          <p:cNvSpPr>
            <a:spLocks noGrp="1" noChangeArrowheads="1"/>
          </p:cNvSpPr>
          <p:nvPr>
            <p:ph type="ftr" sz="quarter" idx="4"/>
          </p:nvPr>
        </p:nvSpPr>
        <p:spPr bwMode="auto">
          <a:xfrm>
            <a:off x="0" y="8829020"/>
            <a:ext cx="3036556" cy="465781"/>
          </a:xfrm>
          <a:prstGeom prst="rect">
            <a:avLst/>
          </a:prstGeom>
          <a:noFill/>
          <a:ln w="9525">
            <a:noFill/>
            <a:miter lim="800000"/>
            <a:headEnd/>
            <a:tailEnd/>
          </a:ln>
          <a:effectLst/>
        </p:spPr>
        <p:txBody>
          <a:bodyPr vert="horz" wrap="square" lIns="91307" tIns="45652" rIns="91307" bIns="45652" numCol="1" anchor="b" anchorCtr="0" compatLnSpc="1">
            <a:prstTxWarp prst="textNoShape">
              <a:avLst/>
            </a:prstTxWarp>
          </a:bodyPr>
          <a:lstStyle>
            <a:lvl1pPr defTabSz="913285">
              <a:spcBef>
                <a:spcPct val="0"/>
              </a:spcBef>
              <a:buClrTx/>
              <a:buSzTx/>
              <a:buFontTx/>
              <a:buNone/>
              <a:defRPr sz="1200"/>
            </a:lvl1pPr>
          </a:lstStyle>
          <a:p>
            <a:endParaRPr lang="en-US"/>
          </a:p>
        </p:txBody>
      </p:sp>
      <p:sp>
        <p:nvSpPr>
          <p:cNvPr id="110599" name="Rectangle 7"/>
          <p:cNvSpPr>
            <a:spLocks noGrp="1" noChangeArrowheads="1"/>
          </p:cNvSpPr>
          <p:nvPr>
            <p:ph type="sldNum" sz="quarter" idx="5"/>
          </p:nvPr>
        </p:nvSpPr>
        <p:spPr bwMode="auto">
          <a:xfrm>
            <a:off x="3972240" y="8829020"/>
            <a:ext cx="3036556" cy="465781"/>
          </a:xfrm>
          <a:prstGeom prst="rect">
            <a:avLst/>
          </a:prstGeom>
          <a:noFill/>
          <a:ln w="9525">
            <a:noFill/>
            <a:miter lim="800000"/>
            <a:headEnd/>
            <a:tailEnd/>
          </a:ln>
          <a:effectLst/>
        </p:spPr>
        <p:txBody>
          <a:bodyPr vert="horz" wrap="square" lIns="91307" tIns="45652" rIns="91307" bIns="45652" numCol="1" anchor="b" anchorCtr="0" compatLnSpc="1">
            <a:prstTxWarp prst="textNoShape">
              <a:avLst/>
            </a:prstTxWarp>
          </a:bodyPr>
          <a:lstStyle>
            <a:lvl1pPr algn="r" defTabSz="913285">
              <a:spcBef>
                <a:spcPct val="0"/>
              </a:spcBef>
              <a:buClrTx/>
              <a:buSzTx/>
              <a:buFontTx/>
              <a:buNone/>
              <a:defRPr sz="1200"/>
            </a:lvl1pPr>
          </a:lstStyle>
          <a:p>
            <a:fld id="{71B54C28-7D3B-4565-BBB1-C8C4AADAC37A}" type="slidenum">
              <a:rPr lang="en-US"/>
              <a:pPr/>
              <a:t>‹#›</a:t>
            </a:fld>
            <a:endParaRPr lang="en-US"/>
          </a:p>
        </p:txBody>
      </p:sp>
    </p:spTree>
    <p:extLst>
      <p:ext uri="{BB962C8B-B14F-4D97-AF65-F5344CB8AC3E}">
        <p14:creationId xmlns:p14="http://schemas.microsoft.com/office/powerpoint/2010/main" val="3095263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CDC0D-6ED2-4C78-964C-AC15A8E24A0A}" type="slidenum">
              <a:rPr lang="en-US"/>
              <a:pPr/>
              <a:t>11</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b="1"/>
              <a:t>The purpose of the PEAR is to identify early on the potential environmental issues to analyze during the environmental phase. </a:t>
            </a:r>
          </a:p>
          <a:p>
            <a:endParaRPr lang="en-US" b="1"/>
          </a:p>
          <a:p>
            <a:r>
              <a:rPr lang="en-US" b="1"/>
              <a:t>Some of the key issues identified for this I-405 project include air quality, community concerns, providing noise abatement, limiting right-of-way acquisitions, and addressing traffic/circulation issues in the area during the construction phase and also in the ultimate condition.  </a:t>
            </a:r>
          </a:p>
          <a:p>
            <a:endParaRPr lang="en-US" b="1"/>
          </a:p>
          <a:p>
            <a:r>
              <a:rPr lang="en-US" b="1"/>
              <a:t>The PEAR also identifies the appropriate environmental document which in this case will be an EIR/EIS.</a:t>
            </a:r>
          </a:p>
          <a:p>
            <a:endParaRPr lang="en-US" b="1"/>
          </a:p>
          <a:p>
            <a:r>
              <a:rPr lang="en-US" b="1"/>
              <a:t>We will proceed with CEQA and NEPA environmental approvals since the 405 is an interstate freeway, the project approval and environmental phase is funded in part by Federal appropriations, and we will aggressively pursue Federal funds for the rest of the project.</a:t>
            </a:r>
          </a:p>
          <a:p>
            <a:endParaRPr lang="en-US"/>
          </a:p>
          <a:p>
            <a:r>
              <a:rPr lang="en-US"/>
              <a:t>We will work closely with Caltrans and FHWA during the environmental phase.  Caltrans will be the lead agency for CEQA as well as NEPA under the NEPA Delegation Pilot Program.  OCTA will be responsible for funding, procuring and administering the PA/ED professional services contract and for the CEQA/NEPA public involvement process.  The cooperative agreement outlines these roles and responsibilities.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5" name="Rectangle 7"/>
          <p:cNvSpPr>
            <a:spLocks noChangeArrowheads="1"/>
          </p:cNvSpPr>
          <p:nvPr/>
        </p:nvSpPr>
        <p:spPr bwMode="gray">
          <a:xfrm>
            <a:off x="0" y="0"/>
            <a:ext cx="9144000" cy="4597400"/>
          </a:xfrm>
          <a:prstGeom prst="rect">
            <a:avLst/>
          </a:prstGeom>
          <a:solidFill>
            <a:srgbClr val="003399"/>
          </a:solidFill>
          <a:ln w="0" algn="ctr">
            <a:noFill/>
            <a:miter lim="800000"/>
            <a:headEnd/>
            <a:tailEnd/>
          </a:ln>
          <a:effectLst/>
        </p:spPr>
        <p:txBody>
          <a:bodyPr wrap="none" anchor="ctr"/>
          <a:lstStyle/>
          <a:p>
            <a:endParaRPr lang="en-US"/>
          </a:p>
        </p:txBody>
      </p:sp>
      <p:sp>
        <p:nvSpPr>
          <p:cNvPr id="58377" name="Rectangle 9"/>
          <p:cNvSpPr>
            <a:spLocks noChangeArrowheads="1"/>
          </p:cNvSpPr>
          <p:nvPr/>
        </p:nvSpPr>
        <p:spPr bwMode="gray">
          <a:xfrm>
            <a:off x="1219200" y="0"/>
            <a:ext cx="2438400" cy="4648200"/>
          </a:xfrm>
          <a:prstGeom prst="rect">
            <a:avLst/>
          </a:prstGeom>
          <a:gradFill rotWithShape="1">
            <a:gsLst>
              <a:gs pos="0">
                <a:srgbClr val="003399"/>
              </a:gs>
              <a:gs pos="100000">
                <a:srgbClr val="003399">
                  <a:gamma/>
                  <a:shade val="57255"/>
                  <a:invGamma/>
                </a:srgbClr>
              </a:gs>
            </a:gsLst>
            <a:lin ang="5400000" scaled="1"/>
          </a:gradFill>
          <a:ln w="9525">
            <a:noFill/>
            <a:miter lim="800000"/>
            <a:headEnd/>
            <a:tailEnd/>
          </a:ln>
          <a:effectLst/>
        </p:spPr>
        <p:txBody>
          <a:bodyPr wrap="none" anchor="ctr"/>
          <a:lstStyle/>
          <a:p>
            <a:endParaRPr lang="en-US"/>
          </a:p>
        </p:txBody>
      </p:sp>
      <p:sp>
        <p:nvSpPr>
          <p:cNvPr id="58378" name="Rectangle 10"/>
          <p:cNvSpPr>
            <a:spLocks noGrp="1" noChangeArrowheads="1"/>
          </p:cNvSpPr>
          <p:nvPr>
            <p:ph type="ctrTitle"/>
          </p:nvPr>
        </p:nvSpPr>
        <p:spPr bwMode="gray">
          <a:xfrm>
            <a:off x="1524000" y="2590800"/>
            <a:ext cx="7162800" cy="685800"/>
          </a:xfrm>
        </p:spPr>
        <p:txBody>
          <a:bodyPr/>
          <a:lstStyle>
            <a:lvl1pPr>
              <a:defRPr sz="3200"/>
            </a:lvl1pPr>
          </a:lstStyle>
          <a:p>
            <a:r>
              <a:rPr lang="en-US"/>
              <a:t>Click to edit Master title style</a:t>
            </a:r>
          </a:p>
        </p:txBody>
      </p:sp>
      <p:sp>
        <p:nvSpPr>
          <p:cNvPr id="58379" name="Rectangle 11"/>
          <p:cNvSpPr>
            <a:spLocks noGrp="1" noChangeArrowheads="1"/>
          </p:cNvSpPr>
          <p:nvPr>
            <p:ph type="subTitle" idx="1"/>
          </p:nvPr>
        </p:nvSpPr>
        <p:spPr bwMode="gray">
          <a:xfrm>
            <a:off x="3810000" y="5105400"/>
            <a:ext cx="5105400" cy="457200"/>
          </a:xfrm>
        </p:spPr>
        <p:txBody>
          <a:bodyPr/>
          <a:lstStyle>
            <a:lvl1pPr marL="0" indent="0">
              <a:buFont typeface="Wingdings" pitchFamily="2" charset="2"/>
              <a:buNone/>
              <a:defRPr sz="2400">
                <a:solidFill>
                  <a:srgbClr val="FF9933"/>
                </a:solidFill>
              </a:defRPr>
            </a:lvl1pPr>
          </a:lstStyle>
          <a:p>
            <a:r>
              <a:rPr lang="en-US"/>
              <a:t>Click to edit Master subtitle style</a:t>
            </a:r>
          </a:p>
        </p:txBody>
      </p:sp>
      <p:sp>
        <p:nvSpPr>
          <p:cNvPr id="58380" name="Rectangle 12"/>
          <p:cNvSpPr>
            <a:spLocks noGrp="1" noChangeArrowheads="1"/>
          </p:cNvSpPr>
          <p:nvPr>
            <p:ph type="dt" sz="half" idx="2"/>
          </p:nvPr>
        </p:nvSpPr>
        <p:spPr bwMode="auto">
          <a:xfrm>
            <a:off x="457200" y="6400800"/>
            <a:ext cx="2133600" cy="3206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spcBef>
                <a:spcPct val="0"/>
              </a:spcBef>
              <a:buClrTx/>
              <a:buSzTx/>
              <a:buFontTx/>
              <a:buNone/>
              <a:defRPr sz="1400"/>
            </a:lvl1pPr>
          </a:lstStyle>
          <a:p>
            <a:endParaRPr lang="en-US"/>
          </a:p>
        </p:txBody>
      </p:sp>
      <p:sp>
        <p:nvSpPr>
          <p:cNvPr id="58381" name="Rectangle 13"/>
          <p:cNvSpPr>
            <a:spLocks noGrp="1" noChangeArrowheads="1"/>
          </p:cNvSpPr>
          <p:nvPr>
            <p:ph type="ftr" sz="quarter" idx="3"/>
          </p:nvPr>
        </p:nvSpPr>
        <p:spPr bwMode="auto">
          <a:xfrm>
            <a:off x="3124200" y="6400800"/>
            <a:ext cx="2895600" cy="3206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lvl1pPr>
          </a:lstStyle>
          <a:p>
            <a:endParaRPr lang="en-US"/>
          </a:p>
        </p:txBody>
      </p:sp>
      <p:sp>
        <p:nvSpPr>
          <p:cNvPr id="58382" name="Rectangle 14"/>
          <p:cNvSpPr>
            <a:spLocks noGrp="1" noChangeArrowheads="1"/>
          </p:cNvSpPr>
          <p:nvPr>
            <p:ph type="sldNum" sz="quarter" idx="4"/>
          </p:nvPr>
        </p:nvSpPr>
        <p:spPr>
          <a:xfrm>
            <a:off x="6553200" y="6400800"/>
            <a:ext cx="2133600" cy="320675"/>
          </a:xfrm>
        </p:spPr>
        <p:txBody>
          <a:bodyPr/>
          <a:lstStyle>
            <a:lvl1pPr>
              <a:defRPr/>
            </a:lvl1pPr>
          </a:lstStyle>
          <a:p>
            <a:fld id="{C1AD1ED5-8C01-4E14-AA26-214EF3545A81}" type="slidenum">
              <a:rPr lang="en-US"/>
              <a:pPr/>
              <a:t>‹#›</a:t>
            </a:fld>
            <a:endParaRPr lang="en-US"/>
          </a:p>
        </p:txBody>
      </p:sp>
      <p:sp>
        <p:nvSpPr>
          <p:cNvPr id="58383" name="Rectangle 15"/>
          <p:cNvSpPr>
            <a:spLocks noChangeArrowheads="1"/>
          </p:cNvSpPr>
          <p:nvPr/>
        </p:nvSpPr>
        <p:spPr bwMode="gray">
          <a:xfrm>
            <a:off x="304800" y="304800"/>
            <a:ext cx="8534400" cy="4038600"/>
          </a:xfrm>
          <a:prstGeom prst="rect">
            <a:avLst/>
          </a:prstGeom>
          <a:noFill/>
          <a:ln w="9525">
            <a:solidFill>
              <a:schemeClr val="accent2"/>
            </a:solidFill>
            <a:miter lim="800000"/>
            <a:headEnd/>
            <a:tailEnd/>
          </a:ln>
          <a:effectLst/>
        </p:spPr>
        <p:txBody>
          <a:bodyPr wrap="none" anchor="ctr"/>
          <a:lstStyle/>
          <a:p>
            <a:endParaRPr lang="en-US"/>
          </a:p>
        </p:txBody>
      </p:sp>
      <p:sp>
        <p:nvSpPr>
          <p:cNvPr id="58385" name="Rectangle 17"/>
          <p:cNvSpPr>
            <a:spLocks noChangeArrowheads="1"/>
          </p:cNvSpPr>
          <p:nvPr/>
        </p:nvSpPr>
        <p:spPr bwMode="gray">
          <a:xfrm>
            <a:off x="8305800" y="0"/>
            <a:ext cx="76200" cy="1219200"/>
          </a:xfrm>
          <a:prstGeom prst="rect">
            <a:avLst/>
          </a:prstGeom>
          <a:solidFill>
            <a:srgbClr val="FF9900"/>
          </a:solidFill>
          <a:ln w="9525">
            <a:solidFill>
              <a:srgbClr val="FFCC00"/>
            </a:solidFill>
            <a:miter lim="800000"/>
            <a:headEnd/>
            <a:tailEnd/>
          </a:ln>
          <a:effectLst/>
        </p:spPr>
        <p:txBody>
          <a:bodyPr wrap="none" anchor="ctr"/>
          <a:lstStyle/>
          <a:p>
            <a:endParaRPr lang="en-US"/>
          </a:p>
        </p:txBody>
      </p:sp>
      <p:sp>
        <p:nvSpPr>
          <p:cNvPr id="58387" name="Rectangle 19"/>
          <p:cNvSpPr>
            <a:spLocks noChangeArrowheads="1"/>
          </p:cNvSpPr>
          <p:nvPr/>
        </p:nvSpPr>
        <p:spPr bwMode="gray">
          <a:xfrm>
            <a:off x="1219200" y="4597400"/>
            <a:ext cx="7924800" cy="239713"/>
          </a:xfrm>
          <a:prstGeom prst="rect">
            <a:avLst/>
          </a:prstGeom>
          <a:solidFill>
            <a:srgbClr val="FF9900"/>
          </a:solidFill>
          <a:ln w="9525">
            <a:noFill/>
            <a:miter lim="800000"/>
            <a:headEnd/>
            <a:tailEnd/>
          </a:ln>
          <a:effectLst/>
        </p:spPr>
        <p:txBody>
          <a:bodyPr wrap="none" anchor="ctr"/>
          <a:lstStyle/>
          <a:p>
            <a:pPr defTabSz="508000">
              <a:spcBef>
                <a:spcPct val="0"/>
              </a:spcBef>
              <a:buClrTx/>
              <a:buSzTx/>
              <a:buFontTx/>
              <a:buNone/>
            </a:pPr>
            <a:r>
              <a:rPr lang="en-US" sz="1600"/>
              <a:t>					</a:t>
            </a:r>
            <a:endParaRPr lang="en-US" sz="1800"/>
          </a:p>
        </p:txBody>
      </p:sp>
      <p:sp>
        <p:nvSpPr>
          <p:cNvPr id="58393" name="Rectangle 25"/>
          <p:cNvSpPr>
            <a:spLocks noChangeArrowheads="1"/>
          </p:cNvSpPr>
          <p:nvPr/>
        </p:nvSpPr>
        <p:spPr bwMode="gray">
          <a:xfrm>
            <a:off x="7391400" y="914400"/>
            <a:ext cx="1600200" cy="1447800"/>
          </a:xfrm>
          <a:prstGeom prst="rect">
            <a:avLst/>
          </a:prstGeom>
          <a:noFill/>
          <a:ln w="9525">
            <a:solidFill>
              <a:srgbClr val="FF9900"/>
            </a:solidFill>
            <a:miter lim="800000"/>
            <a:headEnd/>
            <a:tailEnd/>
          </a:ln>
          <a:effectLst/>
        </p:spPr>
        <p:txBody>
          <a:bodyPr wrap="none" anchor="ctr"/>
          <a:lstStyle/>
          <a:p>
            <a:endParaRPr lang="en-US"/>
          </a:p>
        </p:txBody>
      </p:sp>
      <p:pic>
        <p:nvPicPr>
          <p:cNvPr id="58397" name="Picture 29" descr="046-092204 looking west SR22"/>
          <p:cNvPicPr>
            <a:picLocks noChangeAspect="1" noChangeArrowheads="1"/>
          </p:cNvPicPr>
          <p:nvPr/>
        </p:nvPicPr>
        <p:blipFill>
          <a:blip r:embed="rId2" cstate="print"/>
          <a:srcRect/>
          <a:stretch>
            <a:fillRect/>
          </a:stretch>
        </p:blipFill>
        <p:spPr bwMode="auto">
          <a:xfrm>
            <a:off x="4362450" y="-7192963"/>
            <a:ext cx="196850" cy="131763"/>
          </a:xfrm>
          <a:prstGeom prst="rect">
            <a:avLst/>
          </a:prstGeom>
          <a:noFill/>
        </p:spPr>
      </p:pic>
      <p:pic>
        <p:nvPicPr>
          <p:cNvPr id="58411" name="Picture 43"/>
          <p:cNvPicPr>
            <a:picLocks noChangeAspect="1" noChangeArrowheads="1"/>
          </p:cNvPicPr>
          <p:nvPr/>
        </p:nvPicPr>
        <p:blipFill>
          <a:blip r:embed="rId3" cstate="print"/>
          <a:srcRect/>
          <a:stretch>
            <a:fillRect/>
          </a:stretch>
        </p:blipFill>
        <p:spPr bwMode="auto">
          <a:xfrm>
            <a:off x="0" y="3124200"/>
            <a:ext cx="1198563" cy="1447800"/>
          </a:xfrm>
          <a:prstGeom prst="rect">
            <a:avLst/>
          </a:prstGeom>
          <a:noFill/>
          <a:ln w="9525">
            <a:noFill/>
            <a:miter lim="800000"/>
            <a:headEnd/>
            <a:tailEnd/>
          </a:ln>
          <a:effectLst/>
        </p:spPr>
      </p:pic>
      <p:pic>
        <p:nvPicPr>
          <p:cNvPr id="58412" name="Picture 44"/>
          <p:cNvPicPr>
            <a:picLocks noChangeAspect="1" noChangeArrowheads="1"/>
          </p:cNvPicPr>
          <p:nvPr/>
        </p:nvPicPr>
        <p:blipFill>
          <a:blip r:embed="rId4" cstate="print"/>
          <a:srcRect/>
          <a:stretch>
            <a:fillRect/>
          </a:stretch>
        </p:blipFill>
        <p:spPr bwMode="auto">
          <a:xfrm>
            <a:off x="1219200" y="4830763"/>
            <a:ext cx="2438400" cy="1477962"/>
          </a:xfrm>
          <a:prstGeom prst="rect">
            <a:avLst/>
          </a:prstGeom>
          <a:noFill/>
          <a:ln w="9525">
            <a:noFill/>
            <a:miter lim="800000"/>
            <a:headEnd/>
            <a:tailEnd/>
          </a:ln>
          <a:effectLst/>
        </p:spPr>
      </p:pic>
      <p:pic>
        <p:nvPicPr>
          <p:cNvPr id="58413" name="Picture 45"/>
          <p:cNvPicPr>
            <a:picLocks noChangeAspect="1" noChangeArrowheads="1"/>
          </p:cNvPicPr>
          <p:nvPr/>
        </p:nvPicPr>
        <p:blipFill>
          <a:blip r:embed="rId5" cstate="print"/>
          <a:srcRect/>
          <a:stretch>
            <a:fillRect/>
          </a:stretch>
        </p:blipFill>
        <p:spPr bwMode="auto">
          <a:xfrm>
            <a:off x="6477000" y="842963"/>
            <a:ext cx="2209800" cy="1320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8387"/>
                                        </p:tgtEl>
                                        <p:attrNameLst>
                                          <p:attrName>style.visibility</p:attrName>
                                        </p:attrNameLst>
                                      </p:cBhvr>
                                      <p:to>
                                        <p:strVal val="visible"/>
                                      </p:to>
                                    </p:set>
                                    <p:animEffect transition="in" filter="wipe(left)">
                                      <p:cBhvr>
                                        <p:cTn id="7" dur="500"/>
                                        <p:tgtEl>
                                          <p:spTgt spid="5838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8377"/>
                                        </p:tgtEl>
                                        <p:attrNameLst>
                                          <p:attrName>style.visibility</p:attrName>
                                        </p:attrNameLst>
                                      </p:cBhvr>
                                      <p:to>
                                        <p:strVal val="visible"/>
                                      </p:to>
                                    </p:set>
                                    <p:animEffect transition="in" filter="wipe(down)">
                                      <p:cBhvr>
                                        <p:cTn id="11"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8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F6EB3FB-5CEF-4373-B8A5-61AAFDDAAE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0"/>
            <a:ext cx="21336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2484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E16E95-3F93-4AB3-9518-07C52581C93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p:spPr>
        <p:txBody>
          <a:bodyPr/>
          <a:lstStyle>
            <a:lvl1pPr>
              <a:defRPr/>
            </a:lvl1pPr>
          </a:lstStyle>
          <a:p>
            <a:fld id="{1AB207E5-7AB9-4544-8947-E59F12D5880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6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5225"/>
            <a:ext cx="2133600" cy="476250"/>
          </a:xfrm>
        </p:spPr>
        <p:txBody>
          <a:bodyPr/>
          <a:lstStyle>
            <a:lvl1pPr>
              <a:defRPr/>
            </a:lvl1pPr>
          </a:lstStyle>
          <a:p>
            <a:fld id="{EE194223-CE8C-4B80-8FC1-FA93DE5C592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2EAA7D-1F5E-4524-ADE7-A7915E224F3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9057256-42D2-4D3E-B797-C793590DC0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E3B27FF-3C00-4E39-BF0B-41C5F85F07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B5A6D38-9A14-483B-8457-E904C9638A1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7B4C65D-1C90-4B61-A46B-A38577EA01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BEACB16-242B-4306-ADE4-657CB20F1DD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D572C19-6B1A-4EAF-82B7-468F484D436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9005C59-2426-46F8-B42C-42236DB2C05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8214" name="Rectangle 22"/>
          <p:cNvSpPr>
            <a:spLocks noChangeArrowheads="1"/>
          </p:cNvSpPr>
          <p:nvPr/>
        </p:nvSpPr>
        <p:spPr bwMode="gray">
          <a:xfrm>
            <a:off x="0" y="0"/>
            <a:ext cx="9144000" cy="1066800"/>
          </a:xfrm>
          <a:prstGeom prst="rect">
            <a:avLst/>
          </a:prstGeom>
          <a:solidFill>
            <a:srgbClr val="003399"/>
          </a:solidFill>
          <a:ln w="0" algn="ctr">
            <a:noFill/>
            <a:miter lim="800000"/>
            <a:headEnd/>
            <a:tailEnd/>
          </a:ln>
          <a:effectLst/>
        </p:spPr>
        <p:txBody>
          <a:bodyPr wrap="none" anchor="ctr"/>
          <a:lstStyle/>
          <a:p>
            <a:pPr algn="ctr" eaLnBrk="0" hangingPunct="0">
              <a:spcBef>
                <a:spcPct val="0"/>
              </a:spcBef>
              <a:buClrTx/>
              <a:buSzTx/>
              <a:buFontTx/>
              <a:buNone/>
            </a:pPr>
            <a:r>
              <a:rPr lang="en-US" sz="2400">
                <a:ea typeface="ＭＳ Ｐゴシック" pitchFamily="-28" charset="-128"/>
              </a:rPr>
              <a:t>   </a:t>
            </a:r>
          </a:p>
        </p:txBody>
      </p:sp>
      <p:pic>
        <p:nvPicPr>
          <p:cNvPr id="8215" name="Picture 23" descr="OCTA logo (blue)"/>
          <p:cNvPicPr>
            <a:picLocks noChangeAspect="1" noChangeArrowheads="1"/>
          </p:cNvPicPr>
          <p:nvPr/>
        </p:nvPicPr>
        <p:blipFill>
          <a:blip r:embed="rId16" cstate="print"/>
          <a:srcRect/>
          <a:stretch>
            <a:fillRect/>
          </a:stretch>
        </p:blipFill>
        <p:spPr bwMode="auto">
          <a:xfrm>
            <a:off x="228600" y="6019800"/>
            <a:ext cx="503238" cy="609600"/>
          </a:xfrm>
          <a:prstGeom prst="rect">
            <a:avLst/>
          </a:prstGeom>
          <a:noFill/>
        </p:spPr>
      </p:pic>
      <p:sp>
        <p:nvSpPr>
          <p:cNvPr id="8216" name="Rectangle 24"/>
          <p:cNvSpPr>
            <a:spLocks noChangeArrowheads="1"/>
          </p:cNvSpPr>
          <p:nvPr/>
        </p:nvSpPr>
        <p:spPr bwMode="auto">
          <a:xfrm>
            <a:off x="0" y="1066800"/>
            <a:ext cx="9144000" cy="76200"/>
          </a:xfrm>
          <a:prstGeom prst="rect">
            <a:avLst/>
          </a:prstGeom>
          <a:gradFill rotWithShape="1">
            <a:gsLst>
              <a:gs pos="0">
                <a:srgbClr val="FFFFFF"/>
              </a:gs>
              <a:gs pos="100000">
                <a:srgbClr val="FF9900"/>
              </a:gs>
            </a:gsLst>
            <a:lin ang="0" scaled="1"/>
          </a:gradFill>
          <a:ln w="9525">
            <a:noFill/>
            <a:miter lim="800000"/>
            <a:headEnd/>
            <a:tailEnd/>
          </a:ln>
        </p:spPr>
        <p:txBody>
          <a:bodyPr wrap="none" anchor="ctr"/>
          <a:lstStyle/>
          <a:p>
            <a:endParaRPr lang="en-US"/>
          </a:p>
        </p:txBody>
      </p:sp>
      <p:sp>
        <p:nvSpPr>
          <p:cNvPr id="8217" name="Rectangle 25"/>
          <p:cNvSpPr>
            <a:spLocks noChangeArrowheads="1"/>
          </p:cNvSpPr>
          <p:nvPr/>
        </p:nvSpPr>
        <p:spPr bwMode="auto">
          <a:xfrm>
            <a:off x="0" y="1066800"/>
            <a:ext cx="228600" cy="5791200"/>
          </a:xfrm>
          <a:prstGeom prst="rect">
            <a:avLst/>
          </a:prstGeom>
          <a:gradFill rotWithShape="1">
            <a:gsLst>
              <a:gs pos="0">
                <a:srgbClr val="FF9900"/>
              </a:gs>
              <a:gs pos="100000">
                <a:srgbClr val="FFFFFF"/>
              </a:gs>
            </a:gsLst>
            <a:lin ang="5400000" scaled="1"/>
          </a:gradFill>
          <a:ln w="9525">
            <a:noFill/>
            <a:miter lim="800000"/>
            <a:headEnd/>
            <a:tailEnd/>
          </a:ln>
        </p:spPr>
        <p:txBody>
          <a:bodyPr wrap="none" anchor="ctr"/>
          <a:lstStyle/>
          <a:p>
            <a:endParaRPr lang="en-US"/>
          </a:p>
        </p:txBody>
      </p:sp>
      <p:sp>
        <p:nvSpPr>
          <p:cNvPr id="8220" name="Rectangle 28"/>
          <p:cNvSpPr>
            <a:spLocks noGrp="1" noChangeArrowheads="1"/>
          </p:cNvSpPr>
          <p:nvPr>
            <p:ph type="title"/>
          </p:nvPr>
        </p:nvSpPr>
        <p:spPr bwMode="auto">
          <a:xfrm>
            <a:off x="1524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21" name="Rectangle 29"/>
          <p:cNvSpPr>
            <a:spLocks noGrp="1" noChangeArrowheads="1"/>
          </p:cNvSpPr>
          <p:nvPr>
            <p:ph type="body" idx="1"/>
          </p:nvPr>
        </p:nvSpPr>
        <p:spPr bwMode="auto">
          <a:xfrm>
            <a:off x="457200" y="14478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22" name="Rectangle 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vl1pPr>
          </a:lstStyle>
          <a:p>
            <a:fld id="{A9D7DD9F-CFB2-4CC4-99D3-5C2D4FF718F6}" type="slidenum">
              <a:rPr lang="en-US"/>
              <a:pPr/>
              <a:t>‹#›</a:t>
            </a:fld>
            <a:endParaRPr lang="en-US"/>
          </a:p>
        </p:txBody>
      </p:sp>
      <p:sp>
        <p:nvSpPr>
          <p:cNvPr id="8223" name="Rectangle 31"/>
          <p:cNvSpPr>
            <a:spLocks noChangeArrowheads="1"/>
          </p:cNvSpPr>
          <p:nvPr/>
        </p:nvSpPr>
        <p:spPr bwMode="auto">
          <a:xfrm>
            <a:off x="8513763" y="6324600"/>
            <a:ext cx="493712" cy="396875"/>
          </a:xfrm>
          <a:prstGeom prst="rect">
            <a:avLst/>
          </a:prstGeom>
          <a:noFill/>
          <a:ln w="9525">
            <a:noFill/>
            <a:miter lim="800000"/>
            <a:headEnd/>
            <a:tailEnd/>
          </a:ln>
          <a:effectLst/>
        </p:spPr>
        <p:txBody>
          <a:bodyPr wrap="none">
            <a:spAutoFit/>
          </a:bodyPr>
          <a:lstStyle/>
          <a:p>
            <a:pPr eaLnBrk="0" hangingPunct="0">
              <a:spcBef>
                <a:spcPct val="0"/>
              </a:spcBef>
              <a:buClrTx/>
              <a:buSzTx/>
              <a:buFontTx/>
              <a:buNone/>
            </a:pPr>
            <a:fld id="{C62A9EBB-1153-4BDD-81B8-9C7D3012DE8E}" type="slidenum">
              <a:rPr lang="en-US">
                <a:solidFill>
                  <a:srgbClr val="00339A"/>
                </a:solidFill>
                <a:ea typeface="ＭＳ Ｐゴシック" pitchFamily="-28" charset="-128"/>
              </a:rPr>
              <a:pPr eaLnBrk="0" hangingPunct="0">
                <a:spcBef>
                  <a:spcPct val="0"/>
                </a:spcBef>
                <a:buClrTx/>
                <a:buSzTx/>
                <a:buFontTx/>
                <a:buNone/>
              </a:pPr>
              <a:t>‹#›</a:t>
            </a:fld>
            <a:endParaRPr lang="en-US">
              <a:solidFill>
                <a:srgbClr val="00339A"/>
              </a:solidFill>
              <a:ea typeface="ＭＳ Ｐゴシック" pitchFamily="-28" charset="-128"/>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par>
    </p:tnLst>
  </p:timing>
  <p:txStyles>
    <p:titleStyle>
      <a:lvl1pPr algn="l" rtl="0" fontAlgn="base">
        <a:spcBef>
          <a:spcPct val="0"/>
        </a:spcBef>
        <a:spcAft>
          <a:spcPct val="0"/>
        </a:spcAft>
        <a:defRPr sz="3400">
          <a:solidFill>
            <a:schemeClr val="bg1"/>
          </a:solidFill>
          <a:latin typeface="+mj-lt"/>
          <a:ea typeface="+mj-ea"/>
          <a:cs typeface="+mj-cs"/>
        </a:defRPr>
      </a:lvl1pPr>
      <a:lvl2pPr algn="l" rtl="0" fontAlgn="base">
        <a:spcBef>
          <a:spcPct val="0"/>
        </a:spcBef>
        <a:spcAft>
          <a:spcPct val="0"/>
        </a:spcAft>
        <a:defRPr sz="3400">
          <a:solidFill>
            <a:schemeClr val="bg1"/>
          </a:solidFill>
          <a:latin typeface="Arial Black" pitchFamily="34" charset="0"/>
        </a:defRPr>
      </a:lvl2pPr>
      <a:lvl3pPr algn="l" rtl="0" fontAlgn="base">
        <a:spcBef>
          <a:spcPct val="0"/>
        </a:spcBef>
        <a:spcAft>
          <a:spcPct val="0"/>
        </a:spcAft>
        <a:defRPr sz="3400">
          <a:solidFill>
            <a:schemeClr val="bg1"/>
          </a:solidFill>
          <a:latin typeface="Arial Black" pitchFamily="34" charset="0"/>
        </a:defRPr>
      </a:lvl3pPr>
      <a:lvl4pPr algn="l" rtl="0" fontAlgn="base">
        <a:spcBef>
          <a:spcPct val="0"/>
        </a:spcBef>
        <a:spcAft>
          <a:spcPct val="0"/>
        </a:spcAft>
        <a:defRPr sz="3400">
          <a:solidFill>
            <a:schemeClr val="bg1"/>
          </a:solidFill>
          <a:latin typeface="Arial Black" pitchFamily="34" charset="0"/>
        </a:defRPr>
      </a:lvl4pPr>
      <a:lvl5pPr algn="l" rtl="0" fontAlgn="base">
        <a:spcBef>
          <a:spcPct val="0"/>
        </a:spcBef>
        <a:spcAft>
          <a:spcPct val="0"/>
        </a:spcAft>
        <a:defRPr sz="3400">
          <a:solidFill>
            <a:schemeClr val="bg1"/>
          </a:solidFill>
          <a:latin typeface="Arial Black" pitchFamily="34" charset="0"/>
        </a:defRPr>
      </a:lvl5pPr>
      <a:lvl6pPr marL="457200" algn="l" rtl="0" fontAlgn="base">
        <a:spcBef>
          <a:spcPct val="0"/>
        </a:spcBef>
        <a:spcAft>
          <a:spcPct val="0"/>
        </a:spcAft>
        <a:defRPr sz="3400">
          <a:solidFill>
            <a:schemeClr val="bg1"/>
          </a:solidFill>
          <a:latin typeface="Arial Black" pitchFamily="34" charset="0"/>
        </a:defRPr>
      </a:lvl6pPr>
      <a:lvl7pPr marL="914400" algn="l" rtl="0" fontAlgn="base">
        <a:spcBef>
          <a:spcPct val="0"/>
        </a:spcBef>
        <a:spcAft>
          <a:spcPct val="0"/>
        </a:spcAft>
        <a:defRPr sz="3400">
          <a:solidFill>
            <a:schemeClr val="bg1"/>
          </a:solidFill>
          <a:latin typeface="Arial Black" pitchFamily="34" charset="0"/>
        </a:defRPr>
      </a:lvl7pPr>
      <a:lvl8pPr marL="1371600" algn="l" rtl="0" fontAlgn="base">
        <a:spcBef>
          <a:spcPct val="0"/>
        </a:spcBef>
        <a:spcAft>
          <a:spcPct val="0"/>
        </a:spcAft>
        <a:defRPr sz="3400">
          <a:solidFill>
            <a:schemeClr val="bg1"/>
          </a:solidFill>
          <a:latin typeface="Arial Black" pitchFamily="34" charset="0"/>
        </a:defRPr>
      </a:lvl8pPr>
      <a:lvl9pPr marL="1828800" algn="l" rtl="0" fontAlgn="base">
        <a:spcBef>
          <a:spcPct val="0"/>
        </a:spcBef>
        <a:spcAft>
          <a:spcPct val="0"/>
        </a:spcAft>
        <a:defRPr sz="3400">
          <a:solidFill>
            <a:schemeClr val="bg1"/>
          </a:solidFill>
          <a:latin typeface="Arial Black" pitchFamily="34" charset="0"/>
        </a:defRPr>
      </a:lvl9pPr>
    </p:titleStyle>
    <p:bodyStyle>
      <a:lvl1pPr marL="342900" indent="-342900" algn="l" rtl="0" fontAlgn="base">
        <a:spcBef>
          <a:spcPct val="20000"/>
        </a:spcBef>
        <a:spcAft>
          <a:spcPct val="0"/>
        </a:spcAft>
        <a:buClr>
          <a:schemeClr val="folHlink"/>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50000"/>
        <a:buFont typeface="Wingdings 2" pitchFamily="18" charset="2"/>
        <a:buChar char=""/>
        <a:defRPr sz="2800">
          <a:solidFill>
            <a:schemeClr val="tx1"/>
          </a:solidFill>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jpe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10.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jpeg"/><Relationship Id="rId7"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6.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914400" y="381000"/>
            <a:ext cx="8839200" cy="523220"/>
          </a:xfrm>
          <a:prstGeom prst="rect">
            <a:avLst/>
          </a:prstGeom>
        </p:spPr>
        <p:txBody>
          <a:bodyPr wrap="square">
            <a:spAutoFit/>
          </a:bodyPr>
          <a:lstStyle/>
          <a:p>
            <a:pPr marL="342900" lvl="0" indent="-342900" algn="ctr">
              <a:buClr>
                <a:srgbClr val="F6A23C"/>
              </a:buClr>
              <a:buSzTx/>
              <a:buNone/>
            </a:pPr>
            <a:r>
              <a:rPr lang="en-US" sz="2800" b="1" kern="0" dirty="0" smtClean="0">
                <a:solidFill>
                  <a:srgbClr val="FFFFFF"/>
                </a:solidFill>
                <a:latin typeface="Arial"/>
              </a:rPr>
              <a:t>I-5 South County Improvement Projects </a:t>
            </a:r>
            <a:endParaRPr lang="en-US" sz="2800" b="1" kern="0" dirty="0">
              <a:solidFill>
                <a:srgbClr val="FFFFFF"/>
              </a:solidFill>
              <a:latin typeface="Arial"/>
            </a:endParaRPr>
          </a:p>
        </p:txBody>
      </p:sp>
      <p:pic>
        <p:nvPicPr>
          <p:cNvPr id="1028" name="Picture 4" descr="F:\WPDOCS\WATERSCO.DIR\OCTA\OCTA I-5 South\Graphics\Logos\pico_logo.png"/>
          <p:cNvPicPr>
            <a:picLocks noChangeAspect="1" noChangeArrowheads="1"/>
          </p:cNvPicPr>
          <p:nvPr/>
        </p:nvPicPr>
        <p:blipFill>
          <a:blip r:embed="rId2" cstate="print"/>
          <a:srcRect/>
          <a:stretch>
            <a:fillRect/>
          </a:stretch>
        </p:blipFill>
        <p:spPr bwMode="auto">
          <a:xfrm>
            <a:off x="6096000" y="5670550"/>
            <a:ext cx="1295400" cy="1187450"/>
          </a:xfrm>
          <a:prstGeom prst="rect">
            <a:avLst/>
          </a:prstGeom>
          <a:noFill/>
        </p:spPr>
      </p:pic>
      <p:pic>
        <p:nvPicPr>
          <p:cNvPr id="1029" name="Picture 5" descr="F:\WPDOCS\WATERSCO.DIR\OCTA\OCTA I-5 South\Graphics\Logos\eltoro_logo.png"/>
          <p:cNvPicPr>
            <a:picLocks noChangeAspect="1" noChangeArrowheads="1"/>
          </p:cNvPicPr>
          <p:nvPr/>
        </p:nvPicPr>
        <p:blipFill>
          <a:blip r:embed="rId3" cstate="print"/>
          <a:srcRect/>
          <a:stretch>
            <a:fillRect/>
          </a:stretch>
        </p:blipFill>
        <p:spPr bwMode="auto">
          <a:xfrm>
            <a:off x="7543800" y="5662669"/>
            <a:ext cx="1371600" cy="1195331"/>
          </a:xfrm>
          <a:prstGeom prst="rect">
            <a:avLst/>
          </a:prstGeom>
          <a:noFill/>
        </p:spPr>
      </p:pic>
      <p:pic>
        <p:nvPicPr>
          <p:cNvPr id="8" name="Picture 7" descr="Measure M 2.png"/>
          <p:cNvPicPr>
            <a:picLocks noChangeAspect="1"/>
          </p:cNvPicPr>
          <p:nvPr/>
        </p:nvPicPr>
        <p:blipFill>
          <a:blip r:embed="rId4" cstate="print"/>
          <a:stretch>
            <a:fillRect/>
          </a:stretch>
        </p:blipFill>
        <p:spPr>
          <a:xfrm>
            <a:off x="0" y="3276600"/>
            <a:ext cx="914400" cy="634767"/>
          </a:xfrm>
          <a:prstGeom prst="rect">
            <a:avLst/>
          </a:prstGeom>
        </p:spPr>
      </p:pic>
      <p:pic>
        <p:nvPicPr>
          <p:cNvPr id="9" name="Picture 4" descr="DOT logo.pdf"/>
          <p:cNvPicPr>
            <a:picLocks noChangeAspect="1"/>
          </p:cNvPicPr>
          <p:nvPr/>
        </p:nvPicPr>
        <p:blipFill>
          <a:blip r:embed="rId5"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10" name="Picture 6" descr="Caltrans Logo_no background.psd"/>
          <p:cNvPicPr>
            <a:picLocks noChangeAspect="1"/>
          </p:cNvPicPr>
          <p:nvPr/>
        </p:nvPicPr>
        <p:blipFill>
          <a:blip r:embed="rId6" cstate="print"/>
          <a:srcRect/>
          <a:stretch>
            <a:fillRect/>
          </a:stretch>
        </p:blipFill>
        <p:spPr bwMode="auto">
          <a:xfrm>
            <a:off x="-228600" y="4648200"/>
            <a:ext cx="1371600" cy="685800"/>
          </a:xfrm>
          <a:prstGeom prst="rect">
            <a:avLst/>
          </a:prstGeom>
          <a:noFill/>
          <a:ln w="9525">
            <a:noFill/>
            <a:miter lim="800000"/>
            <a:headEnd/>
            <a:tailEnd/>
          </a:ln>
        </p:spPr>
      </p:pic>
      <p:pic>
        <p:nvPicPr>
          <p:cNvPr id="12" name="Picture 5" descr="OCTA5white300.psd"/>
          <p:cNvPicPr>
            <a:picLocks noChangeAspect="1"/>
          </p:cNvPicPr>
          <p:nvPr/>
        </p:nvPicPr>
        <p:blipFill>
          <a:blip r:embed="rId7" cstate="print"/>
          <a:srcRect/>
          <a:stretch>
            <a:fillRect/>
          </a:stretch>
        </p:blipFill>
        <p:spPr bwMode="auto">
          <a:xfrm>
            <a:off x="152400" y="1828800"/>
            <a:ext cx="627755" cy="762000"/>
          </a:xfrm>
          <a:prstGeom prst="rect">
            <a:avLst/>
          </a:prstGeom>
          <a:noFill/>
          <a:ln w="9525">
            <a:noFill/>
            <a:miter lim="800000"/>
            <a:headEnd/>
            <a:tailEnd/>
          </a:ln>
        </p:spPr>
      </p:pic>
      <p:pic>
        <p:nvPicPr>
          <p:cNvPr id="1026" name="Picture 2" descr="F:\WPDOCS\WATERSCO.DIR\OCTA\OCTA I-5 South\Graphics\Logos\pico_logo.png"/>
          <p:cNvPicPr>
            <a:picLocks noChangeAspect="1" noChangeArrowheads="1"/>
          </p:cNvPicPr>
          <p:nvPr/>
        </p:nvPicPr>
        <p:blipFill>
          <a:blip r:embed="rId2" cstate="print"/>
          <a:srcRect/>
          <a:stretch>
            <a:fillRect/>
          </a:stretch>
        </p:blipFill>
        <p:spPr bwMode="auto">
          <a:xfrm>
            <a:off x="0" y="0"/>
            <a:ext cx="1613647" cy="1371600"/>
          </a:xfrm>
          <a:prstGeom prst="rect">
            <a:avLst/>
          </a:prstGeom>
          <a:noFill/>
        </p:spPr>
      </p:pic>
      <p:pic>
        <p:nvPicPr>
          <p:cNvPr id="1027" name="Picture 3" descr="F:\WPDOCS\WATERSCO.DIR\Transportation Corridor Agency\Graphics\San Clemente Traffic 2-26-10\DSC01669_cropped.JPG"/>
          <p:cNvPicPr>
            <a:picLocks noChangeAspect="1" noChangeArrowheads="1"/>
          </p:cNvPicPr>
          <p:nvPr/>
        </p:nvPicPr>
        <p:blipFill>
          <a:blip r:embed="rId8" cstate="print"/>
          <a:srcRect/>
          <a:stretch>
            <a:fillRect/>
          </a:stretch>
        </p:blipFill>
        <p:spPr bwMode="auto">
          <a:xfrm>
            <a:off x="1295399" y="1600200"/>
            <a:ext cx="7615655"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991600" cy="1143000"/>
          </a:xfrm>
        </p:spPr>
        <p:txBody>
          <a:bodyPr/>
          <a:lstStyle/>
          <a:p>
            <a:r>
              <a:rPr lang="en-US" sz="3200" dirty="0" smtClean="0"/>
              <a:t>Proposed Pico Interchange</a:t>
            </a:r>
            <a:endParaRPr lang="en-US" sz="3200" dirty="0"/>
          </a:p>
        </p:txBody>
      </p:sp>
      <p:pic>
        <p:nvPicPr>
          <p:cNvPr id="4" name="Picture 3" descr="pico after.JPG"/>
          <p:cNvPicPr>
            <a:picLocks noChangeAspect="1"/>
          </p:cNvPicPr>
          <p:nvPr/>
        </p:nvPicPr>
        <p:blipFill>
          <a:blip r:embed="rId2" cstate="print"/>
          <a:stretch>
            <a:fillRect/>
          </a:stretch>
        </p:blipFill>
        <p:spPr>
          <a:xfrm>
            <a:off x="533400" y="1320800"/>
            <a:ext cx="8305800" cy="5537200"/>
          </a:xfrm>
          <a:prstGeom prst="rect">
            <a:avLst/>
          </a:prstGeom>
        </p:spPr>
      </p:pic>
      <p:pic>
        <p:nvPicPr>
          <p:cNvPr id="5" name="Picture 2" descr="F:\WPDOCS\WATERSCO.DIR\OCTA\OCTA I-5 South\Graphics\Logos\pico_logo.png"/>
          <p:cNvPicPr>
            <a:picLocks noChangeAspect="1" noChangeArrowheads="1"/>
          </p:cNvPicPr>
          <p:nvPr/>
        </p:nvPicPr>
        <p:blipFill>
          <a:blip r:embed="rId3" cstate="print"/>
          <a:srcRect/>
          <a:stretch>
            <a:fillRect/>
          </a:stretch>
        </p:blipFill>
        <p:spPr bwMode="auto">
          <a:xfrm>
            <a:off x="0" y="0"/>
            <a:ext cx="1613647" cy="137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838200" y="152400"/>
            <a:ext cx="8991600" cy="1143000"/>
          </a:xfrm>
        </p:spPr>
        <p:txBody>
          <a:bodyPr/>
          <a:lstStyle/>
          <a:p>
            <a:pPr algn="ctr"/>
            <a:r>
              <a:rPr lang="en-US" sz="2600" dirty="0" smtClean="0"/>
              <a:t>Anticipated Pico Interchange Schedule* </a:t>
            </a:r>
            <a:endParaRPr lang="en-US" sz="2600" dirty="0"/>
          </a:p>
        </p:txBody>
      </p:sp>
      <p:sp>
        <p:nvSpPr>
          <p:cNvPr id="251907" name="Rectangle 3"/>
          <p:cNvSpPr>
            <a:spLocks noGrp="1" noChangeArrowheads="1"/>
          </p:cNvSpPr>
          <p:nvPr>
            <p:ph type="body" sz="half" idx="1"/>
          </p:nvPr>
        </p:nvSpPr>
        <p:spPr>
          <a:xfrm>
            <a:off x="1219200" y="1371600"/>
            <a:ext cx="8686800" cy="5181600"/>
          </a:xfrm>
        </p:spPr>
        <p:txBody>
          <a:bodyPr/>
          <a:lstStyle/>
          <a:p>
            <a:pPr>
              <a:lnSpc>
                <a:spcPct val="200000"/>
              </a:lnSpc>
              <a:spcBef>
                <a:spcPts val="0"/>
              </a:spcBef>
            </a:pPr>
            <a:r>
              <a:rPr lang="en-US" sz="2200" b="1" dirty="0" smtClean="0"/>
              <a:t>Construction Begins:		Summer 2014</a:t>
            </a:r>
          </a:p>
          <a:p>
            <a:pPr>
              <a:lnSpc>
                <a:spcPct val="200000"/>
              </a:lnSpc>
              <a:spcBef>
                <a:spcPts val="0"/>
              </a:spcBef>
            </a:pPr>
            <a:r>
              <a:rPr lang="en-US" sz="2200" b="1" dirty="0" smtClean="0"/>
              <a:t>Remove West-Half of Bridge	Fall 2014</a:t>
            </a:r>
          </a:p>
          <a:p>
            <a:pPr>
              <a:lnSpc>
                <a:spcPct val="200000"/>
              </a:lnSpc>
              <a:spcBef>
                <a:spcPts val="0"/>
              </a:spcBef>
            </a:pPr>
            <a:r>
              <a:rPr lang="en-US" sz="2200" b="1" dirty="0" smtClean="0"/>
              <a:t>West-Half Construction:		Fall 2014-Fall 2015</a:t>
            </a:r>
          </a:p>
          <a:p>
            <a:pPr>
              <a:lnSpc>
                <a:spcPct val="200000"/>
              </a:lnSpc>
              <a:spcBef>
                <a:spcPts val="0"/>
              </a:spcBef>
            </a:pPr>
            <a:r>
              <a:rPr lang="en-US" sz="2200" b="1" dirty="0" smtClean="0"/>
              <a:t>Remove East-Half of Bridge: 	Fall 2015</a:t>
            </a:r>
          </a:p>
          <a:p>
            <a:pPr>
              <a:lnSpc>
                <a:spcPct val="200000"/>
              </a:lnSpc>
              <a:spcBef>
                <a:spcPts val="0"/>
              </a:spcBef>
            </a:pPr>
            <a:r>
              <a:rPr lang="en-US" sz="2200" b="1" dirty="0" smtClean="0"/>
              <a:t>East-Half Construction: 		Fall 2015-Winter 2016</a:t>
            </a:r>
            <a:endParaRPr lang="en-US" sz="1500" b="1" dirty="0" smtClean="0"/>
          </a:p>
          <a:p>
            <a:pPr>
              <a:lnSpc>
                <a:spcPct val="200000"/>
              </a:lnSpc>
              <a:spcBef>
                <a:spcPts val="0"/>
              </a:spcBef>
            </a:pPr>
            <a:r>
              <a:rPr lang="en-US" sz="2200" b="1" dirty="0" smtClean="0"/>
              <a:t>Construction Complete: 		Spring 2017</a:t>
            </a:r>
          </a:p>
          <a:p>
            <a:pPr algn="ctr">
              <a:buNone/>
            </a:pPr>
            <a:endParaRPr lang="en-US" sz="1200" b="1" dirty="0" smtClean="0"/>
          </a:p>
          <a:p>
            <a:pPr algn="ctr">
              <a:buNone/>
            </a:pPr>
            <a:endParaRPr lang="en-US" sz="1200" b="1" dirty="0" smtClean="0"/>
          </a:p>
          <a:p>
            <a:pPr algn="ctr">
              <a:buNone/>
            </a:pPr>
            <a:r>
              <a:rPr lang="en-US" sz="1200" b="1" dirty="0" smtClean="0"/>
              <a:t>*Dates subject to change due to inclement weather or other unforeseen activities </a:t>
            </a:r>
            <a:endParaRPr lang="en-US" sz="1200" dirty="0"/>
          </a:p>
        </p:txBody>
      </p:sp>
      <p:pic>
        <p:nvPicPr>
          <p:cNvPr id="4" name="Picture 2" descr="F:\WPDOCS\WATERSCO.DIR\OCTA\OCTA I-5 South\Graphics\Logos\pico_logo.png"/>
          <p:cNvPicPr>
            <a:picLocks noChangeAspect="1" noChangeArrowheads="1"/>
          </p:cNvPicPr>
          <p:nvPr/>
        </p:nvPicPr>
        <p:blipFill>
          <a:blip r:embed="rId3" cstate="print"/>
          <a:srcRect/>
          <a:stretch>
            <a:fillRect/>
          </a:stretch>
        </p:blipFill>
        <p:spPr bwMode="auto">
          <a:xfrm>
            <a:off x="0" y="0"/>
            <a:ext cx="1613647" cy="1371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1143000"/>
          </a:xfrm>
        </p:spPr>
        <p:txBody>
          <a:bodyPr/>
          <a:lstStyle/>
          <a:p>
            <a:r>
              <a:rPr lang="en-US" sz="2600" dirty="0" smtClean="0"/>
              <a:t>Pico Interchange Closures Schedule*</a:t>
            </a:r>
            <a:endParaRPr lang="en-US" sz="2600" dirty="0"/>
          </a:p>
        </p:txBody>
      </p:sp>
      <p:sp>
        <p:nvSpPr>
          <p:cNvPr id="6" name="Content Placeholder 4"/>
          <p:cNvSpPr>
            <a:spLocks noGrp="1"/>
          </p:cNvSpPr>
          <p:nvPr>
            <p:ph type="body" sz="half" idx="1"/>
          </p:nvPr>
        </p:nvSpPr>
        <p:spPr>
          <a:xfrm>
            <a:off x="1219200" y="1371600"/>
            <a:ext cx="7696200" cy="3200400"/>
          </a:xfrm>
        </p:spPr>
        <p:txBody>
          <a:bodyPr/>
          <a:lstStyle/>
          <a:p>
            <a:pPr lvl="0">
              <a:buClr>
                <a:srgbClr val="F6A23C"/>
              </a:buClr>
              <a:buNone/>
            </a:pPr>
            <a:r>
              <a:rPr lang="en-US" sz="2400" dirty="0" smtClean="0">
                <a:solidFill>
                  <a:srgbClr val="1A1A70"/>
                </a:solidFill>
              </a:rPr>
              <a:t>Crews will work to mitigate all closures. Anticipated closures are as follows: </a:t>
            </a:r>
          </a:p>
          <a:p>
            <a:pPr>
              <a:lnSpc>
                <a:spcPct val="150000"/>
              </a:lnSpc>
              <a:spcBef>
                <a:spcPts val="0"/>
              </a:spcBef>
            </a:pPr>
            <a:r>
              <a:rPr lang="en-US" sz="2000" dirty="0" smtClean="0"/>
              <a:t>Late Feb. 2015: 	SB on- and off-ramp closed for 2-4 days</a:t>
            </a:r>
          </a:p>
          <a:p>
            <a:pPr>
              <a:lnSpc>
                <a:spcPct val="150000"/>
              </a:lnSpc>
              <a:spcBef>
                <a:spcPts val="0"/>
              </a:spcBef>
            </a:pPr>
            <a:r>
              <a:rPr lang="en-US" sz="2000" dirty="0" smtClean="0"/>
              <a:t>Mid-Aug. 2015: 	SB off-ramp closed for one night</a:t>
            </a:r>
          </a:p>
          <a:p>
            <a:pPr>
              <a:lnSpc>
                <a:spcPct val="150000"/>
              </a:lnSpc>
              <a:spcBef>
                <a:spcPts val="0"/>
              </a:spcBef>
            </a:pPr>
            <a:r>
              <a:rPr lang="en-US" sz="2000" dirty="0" smtClean="0"/>
              <a:t>Early Nov. 2016: 	NB on- and off-ramp closed for 2-4 days</a:t>
            </a:r>
          </a:p>
          <a:p>
            <a:pPr>
              <a:lnSpc>
                <a:spcPct val="150000"/>
              </a:lnSpc>
              <a:spcBef>
                <a:spcPts val="0"/>
              </a:spcBef>
            </a:pPr>
            <a:r>
              <a:rPr lang="en-US" sz="2000" dirty="0" smtClean="0"/>
              <a:t>Mid- Nov. 2016: 	SB on- and off-ramp closed for 2-4 days</a:t>
            </a:r>
            <a:endParaRPr lang="en-US" sz="1100" b="1" dirty="0" smtClean="0"/>
          </a:p>
          <a:p>
            <a:pPr algn="r">
              <a:buNone/>
            </a:pPr>
            <a:r>
              <a:rPr lang="en-US" sz="1200" b="1" dirty="0" smtClean="0"/>
              <a:t>*Dates subject to change due to inclement weather or other unforeseen activities </a:t>
            </a:r>
            <a:endParaRPr lang="en-US" sz="1200" dirty="0" smtClean="0"/>
          </a:p>
          <a:p>
            <a:endParaRPr lang="en-US" sz="2400" dirty="0" smtClean="0"/>
          </a:p>
          <a:p>
            <a:pPr lvl="0">
              <a:buClr>
                <a:srgbClr val="F6A23C"/>
              </a:buClr>
            </a:pPr>
            <a:endParaRPr lang="en-US" sz="2400" dirty="0" smtClean="0">
              <a:solidFill>
                <a:srgbClr val="1A1A70"/>
              </a:solidFill>
            </a:endParaRPr>
          </a:p>
        </p:txBody>
      </p:sp>
      <p:pic>
        <p:nvPicPr>
          <p:cNvPr id="4" name="Picture 5" descr="OCTA5white300.psd"/>
          <p:cNvPicPr>
            <a:picLocks noChangeAspect="1"/>
          </p:cNvPicPr>
          <p:nvPr/>
        </p:nvPicPr>
        <p:blipFill>
          <a:blip r:embed="rId2" cstate="print"/>
          <a:srcRect/>
          <a:stretch>
            <a:fillRect/>
          </a:stretch>
        </p:blipFill>
        <p:spPr bwMode="auto">
          <a:xfrm>
            <a:off x="152400" y="1828800"/>
            <a:ext cx="627755" cy="762000"/>
          </a:xfrm>
          <a:prstGeom prst="rect">
            <a:avLst/>
          </a:prstGeom>
          <a:noFill/>
          <a:ln w="9525">
            <a:noFill/>
            <a:miter lim="800000"/>
            <a:headEnd/>
            <a:tailEnd/>
          </a:ln>
        </p:spPr>
      </p:pic>
      <p:pic>
        <p:nvPicPr>
          <p:cNvPr id="5" name="Picture 4" descr="Measure M 2.png"/>
          <p:cNvPicPr>
            <a:picLocks noChangeAspect="1"/>
          </p:cNvPicPr>
          <p:nvPr/>
        </p:nvPicPr>
        <p:blipFill>
          <a:blip r:embed="rId3" cstate="print"/>
          <a:stretch>
            <a:fillRect/>
          </a:stretch>
        </p:blipFill>
        <p:spPr>
          <a:xfrm>
            <a:off x="0" y="3276600"/>
            <a:ext cx="914400" cy="634767"/>
          </a:xfrm>
          <a:prstGeom prst="rect">
            <a:avLst/>
          </a:prstGeom>
        </p:spPr>
      </p:pic>
      <p:pic>
        <p:nvPicPr>
          <p:cNvPr id="7" name="Picture 6" descr="Caltrans Logo_no background.psd"/>
          <p:cNvPicPr>
            <a:picLocks noChangeAspect="1"/>
          </p:cNvPicPr>
          <p:nvPr/>
        </p:nvPicPr>
        <p:blipFill>
          <a:blip r:embed="rId4" cstate="print"/>
          <a:srcRect/>
          <a:stretch>
            <a:fillRect/>
          </a:stretch>
        </p:blipFill>
        <p:spPr bwMode="auto">
          <a:xfrm>
            <a:off x="-228600" y="4648200"/>
            <a:ext cx="1371600" cy="685800"/>
          </a:xfrm>
          <a:prstGeom prst="rect">
            <a:avLst/>
          </a:prstGeom>
          <a:noFill/>
          <a:ln w="9525">
            <a:noFill/>
            <a:miter lim="800000"/>
            <a:headEnd/>
            <a:tailEnd/>
          </a:ln>
        </p:spPr>
      </p:pic>
      <p:pic>
        <p:nvPicPr>
          <p:cNvPr id="8" name="Picture 4" descr="DOT logo.pdf"/>
          <p:cNvPicPr>
            <a:picLocks noChangeAspect="1"/>
          </p:cNvPicPr>
          <p:nvPr/>
        </p:nvPicPr>
        <p:blipFill>
          <a:blip r:embed="rId5"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9" name="Picture 2" descr="F:\WPDOCS\WATERSCO.DIR\OCTA\OCTA I-5 South\Graphics\Logos\pico_logo.png"/>
          <p:cNvPicPr>
            <a:picLocks noChangeAspect="1" noChangeArrowheads="1"/>
          </p:cNvPicPr>
          <p:nvPr/>
        </p:nvPicPr>
        <p:blipFill>
          <a:blip r:embed="rId6" cstate="print"/>
          <a:srcRect/>
          <a:stretch>
            <a:fillRect/>
          </a:stretch>
        </p:blipFill>
        <p:spPr bwMode="auto">
          <a:xfrm>
            <a:off x="0" y="0"/>
            <a:ext cx="1613647" cy="1371600"/>
          </a:xfrm>
          <a:prstGeom prst="rect">
            <a:avLst/>
          </a:prstGeom>
          <a:noFill/>
        </p:spPr>
      </p:pic>
      <p:pic>
        <p:nvPicPr>
          <p:cNvPr id="12292" name="Picture 4" descr="http://media.mwcradio.com/mimesis/2011-09/13/Road%20Construction%203_jpg_475x310_q85.jpg"/>
          <p:cNvPicPr>
            <a:picLocks noChangeAspect="1" noChangeArrowheads="1"/>
          </p:cNvPicPr>
          <p:nvPr/>
        </p:nvPicPr>
        <p:blipFill>
          <a:blip r:embed="rId7" cstate="print"/>
          <a:srcRect/>
          <a:stretch>
            <a:fillRect/>
          </a:stretch>
        </p:blipFill>
        <p:spPr bwMode="auto">
          <a:xfrm>
            <a:off x="3429000" y="4419600"/>
            <a:ext cx="3048000" cy="2286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12.5.12 eltoro to 73.JPG"/>
          <p:cNvPicPr>
            <a:picLocks noChangeAspect="1"/>
          </p:cNvPicPr>
          <p:nvPr/>
        </p:nvPicPr>
        <p:blipFill>
          <a:blip r:embed="rId2" cstate="print"/>
          <a:stretch>
            <a:fillRect/>
          </a:stretch>
        </p:blipFill>
        <p:spPr>
          <a:xfrm>
            <a:off x="1447800" y="1231731"/>
            <a:ext cx="7479645" cy="5396454"/>
          </a:xfrm>
          <a:prstGeom prst="rect">
            <a:avLst/>
          </a:prstGeom>
        </p:spPr>
      </p:pic>
      <p:sp>
        <p:nvSpPr>
          <p:cNvPr id="315394" name="Rectangle 2"/>
          <p:cNvSpPr>
            <a:spLocks noGrp="1" noChangeArrowheads="1"/>
          </p:cNvSpPr>
          <p:nvPr>
            <p:ph type="title"/>
          </p:nvPr>
        </p:nvSpPr>
        <p:spPr>
          <a:xfrm>
            <a:off x="1295400" y="0"/>
            <a:ext cx="7848600" cy="1295400"/>
          </a:xfrm>
        </p:spPr>
        <p:txBody>
          <a:bodyPr/>
          <a:lstStyle/>
          <a:p>
            <a:pPr algn="ctr"/>
            <a:r>
              <a:rPr lang="en-US" sz="2400" dirty="0" smtClean="0"/>
              <a:t>Project II:	I-5 from SR-73 to El Toro Road</a:t>
            </a:r>
            <a:endParaRPr lang="en-US" sz="2400" dirty="0"/>
          </a:p>
        </p:txBody>
      </p:sp>
      <p:pic>
        <p:nvPicPr>
          <p:cNvPr id="12" name="Picture 5" descr="OCTA5white300.psd"/>
          <p:cNvPicPr>
            <a:picLocks noChangeAspect="1"/>
          </p:cNvPicPr>
          <p:nvPr/>
        </p:nvPicPr>
        <p:blipFill>
          <a:blip r:embed="rId3" cstate="print"/>
          <a:srcRect/>
          <a:stretch>
            <a:fillRect/>
          </a:stretch>
        </p:blipFill>
        <p:spPr bwMode="auto">
          <a:xfrm>
            <a:off x="152400" y="1828800"/>
            <a:ext cx="627755" cy="762000"/>
          </a:xfrm>
          <a:prstGeom prst="rect">
            <a:avLst/>
          </a:prstGeom>
          <a:noFill/>
          <a:ln w="9525">
            <a:noFill/>
            <a:miter lim="800000"/>
            <a:headEnd/>
            <a:tailEnd/>
          </a:ln>
        </p:spPr>
      </p:pic>
      <p:pic>
        <p:nvPicPr>
          <p:cNvPr id="13" name="Picture 12" descr="Measure M 2.png"/>
          <p:cNvPicPr>
            <a:picLocks noChangeAspect="1"/>
          </p:cNvPicPr>
          <p:nvPr/>
        </p:nvPicPr>
        <p:blipFill>
          <a:blip r:embed="rId4" cstate="print"/>
          <a:stretch>
            <a:fillRect/>
          </a:stretch>
        </p:blipFill>
        <p:spPr>
          <a:xfrm>
            <a:off x="0" y="3276600"/>
            <a:ext cx="914400" cy="634767"/>
          </a:xfrm>
          <a:prstGeom prst="rect">
            <a:avLst/>
          </a:prstGeom>
        </p:spPr>
      </p:pic>
      <p:pic>
        <p:nvPicPr>
          <p:cNvPr id="14" name="Picture 6" descr="Caltrans Logo_no background.psd"/>
          <p:cNvPicPr>
            <a:picLocks noChangeAspect="1"/>
          </p:cNvPicPr>
          <p:nvPr/>
        </p:nvPicPr>
        <p:blipFill>
          <a:blip r:embed="rId5" cstate="print"/>
          <a:srcRect/>
          <a:stretch>
            <a:fillRect/>
          </a:stretch>
        </p:blipFill>
        <p:spPr bwMode="auto">
          <a:xfrm>
            <a:off x="-228600" y="4648200"/>
            <a:ext cx="1371600" cy="685800"/>
          </a:xfrm>
          <a:prstGeom prst="rect">
            <a:avLst/>
          </a:prstGeom>
          <a:noFill/>
          <a:ln w="9525">
            <a:noFill/>
            <a:miter lim="800000"/>
            <a:headEnd/>
            <a:tailEnd/>
          </a:ln>
        </p:spPr>
      </p:pic>
      <p:pic>
        <p:nvPicPr>
          <p:cNvPr id="15" name="Picture 4" descr="DOT logo.pdf"/>
          <p:cNvPicPr>
            <a:picLocks noChangeAspect="1"/>
          </p:cNvPicPr>
          <p:nvPr/>
        </p:nvPicPr>
        <p:blipFill>
          <a:blip r:embed="rId6" cstate="print"/>
          <a:srcRect l="33719" t="32727" r="33968" b="30910"/>
          <a:stretch>
            <a:fillRect/>
          </a:stretch>
        </p:blipFill>
        <p:spPr bwMode="auto">
          <a:xfrm>
            <a:off x="0" y="5996918"/>
            <a:ext cx="990599" cy="861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143000"/>
          </a:xfrm>
        </p:spPr>
        <p:txBody>
          <a:bodyPr/>
          <a:lstStyle/>
          <a:p>
            <a:pPr algn="ctr"/>
            <a:r>
              <a:rPr lang="en-US" sz="3200" dirty="0" smtClean="0"/>
              <a:t>Ongoing Community Outreach</a:t>
            </a:r>
            <a:endParaRPr lang="en-US" sz="3200" dirty="0"/>
          </a:p>
        </p:txBody>
      </p:sp>
      <p:sp>
        <p:nvSpPr>
          <p:cNvPr id="3" name="Text Placeholder 2"/>
          <p:cNvSpPr>
            <a:spLocks noGrp="1"/>
          </p:cNvSpPr>
          <p:nvPr>
            <p:ph type="body" sz="half" idx="1"/>
          </p:nvPr>
        </p:nvSpPr>
        <p:spPr>
          <a:xfrm>
            <a:off x="1219200" y="1447800"/>
            <a:ext cx="8153400" cy="4648199"/>
          </a:xfrm>
        </p:spPr>
        <p:txBody>
          <a:bodyPr/>
          <a:lstStyle/>
          <a:p>
            <a:r>
              <a:rPr lang="en-US" sz="2200" dirty="0" smtClean="0"/>
              <a:t>Brief officials in all impacted cities; provide council presentations in early 2013 </a:t>
            </a:r>
          </a:p>
          <a:p>
            <a:pPr>
              <a:buNone/>
            </a:pPr>
            <a:endParaRPr lang="en-US" sz="500" dirty="0" smtClean="0"/>
          </a:p>
          <a:p>
            <a:r>
              <a:rPr lang="en-US" sz="2200" dirty="0" smtClean="0"/>
              <a:t>Host community meetings </a:t>
            </a:r>
          </a:p>
          <a:p>
            <a:r>
              <a:rPr lang="en-US" sz="2200" dirty="0" smtClean="0"/>
              <a:t>Conduct ascertainments with key stakeholders such as churches, schools, shopping centers, community groups and organizations</a:t>
            </a:r>
          </a:p>
          <a:p>
            <a:pPr>
              <a:buNone/>
            </a:pPr>
            <a:endParaRPr lang="en-US" sz="500" dirty="0" smtClean="0"/>
          </a:p>
          <a:p>
            <a:r>
              <a:rPr lang="en-US" sz="2200" dirty="0" smtClean="0"/>
              <a:t>Host speakers bureau</a:t>
            </a:r>
          </a:p>
          <a:p>
            <a:pPr>
              <a:buNone/>
            </a:pPr>
            <a:endParaRPr lang="en-US" sz="500" dirty="0" smtClean="0"/>
          </a:p>
          <a:p>
            <a:r>
              <a:rPr lang="en-US" sz="2200" dirty="0" smtClean="0"/>
              <a:t>Update Facebook posts </a:t>
            </a:r>
          </a:p>
          <a:p>
            <a:pPr>
              <a:buNone/>
            </a:pPr>
            <a:endParaRPr lang="en-US" sz="500" dirty="0" smtClean="0"/>
          </a:p>
          <a:p>
            <a:r>
              <a:rPr lang="en-US" sz="2200" dirty="0" smtClean="0"/>
              <a:t>Share website updates </a:t>
            </a:r>
          </a:p>
          <a:p>
            <a:pPr>
              <a:buNone/>
            </a:pPr>
            <a:endParaRPr lang="en-US" sz="500" dirty="0" smtClean="0"/>
          </a:p>
          <a:p>
            <a:r>
              <a:rPr lang="en-US" sz="2200" dirty="0" smtClean="0"/>
              <a:t>Distribute e-Newsletters</a:t>
            </a:r>
          </a:p>
          <a:p>
            <a:endParaRPr lang="en-US" dirty="0"/>
          </a:p>
        </p:txBody>
      </p:sp>
      <p:pic>
        <p:nvPicPr>
          <p:cNvPr id="10" name="Picture 5" descr="OCTA5white300.psd"/>
          <p:cNvPicPr>
            <a:picLocks noChangeAspect="1"/>
          </p:cNvPicPr>
          <p:nvPr/>
        </p:nvPicPr>
        <p:blipFill>
          <a:blip r:embed="rId2" cstate="print"/>
          <a:srcRect/>
          <a:stretch>
            <a:fillRect/>
          </a:stretch>
        </p:blipFill>
        <p:spPr bwMode="auto">
          <a:xfrm>
            <a:off x="152400" y="1828800"/>
            <a:ext cx="627755" cy="762000"/>
          </a:xfrm>
          <a:prstGeom prst="rect">
            <a:avLst/>
          </a:prstGeom>
          <a:noFill/>
          <a:ln w="9525">
            <a:noFill/>
            <a:miter lim="800000"/>
            <a:headEnd/>
            <a:tailEnd/>
          </a:ln>
        </p:spPr>
      </p:pic>
      <p:pic>
        <p:nvPicPr>
          <p:cNvPr id="11" name="Picture 10" descr="Measure M 2.png"/>
          <p:cNvPicPr>
            <a:picLocks noChangeAspect="1"/>
          </p:cNvPicPr>
          <p:nvPr/>
        </p:nvPicPr>
        <p:blipFill>
          <a:blip r:embed="rId3" cstate="print"/>
          <a:stretch>
            <a:fillRect/>
          </a:stretch>
        </p:blipFill>
        <p:spPr>
          <a:xfrm>
            <a:off x="0" y="3276600"/>
            <a:ext cx="914400" cy="634767"/>
          </a:xfrm>
          <a:prstGeom prst="rect">
            <a:avLst/>
          </a:prstGeom>
        </p:spPr>
      </p:pic>
      <p:pic>
        <p:nvPicPr>
          <p:cNvPr id="12" name="Picture 6" descr="Caltrans Logo_no background.psd"/>
          <p:cNvPicPr>
            <a:picLocks noChangeAspect="1"/>
          </p:cNvPicPr>
          <p:nvPr/>
        </p:nvPicPr>
        <p:blipFill>
          <a:blip r:embed="rId4" cstate="print"/>
          <a:srcRect/>
          <a:stretch>
            <a:fillRect/>
          </a:stretch>
        </p:blipFill>
        <p:spPr bwMode="auto">
          <a:xfrm>
            <a:off x="-228600" y="4648200"/>
            <a:ext cx="1371600" cy="685800"/>
          </a:xfrm>
          <a:prstGeom prst="rect">
            <a:avLst/>
          </a:prstGeom>
          <a:noFill/>
          <a:ln w="9525">
            <a:noFill/>
            <a:miter lim="800000"/>
            <a:headEnd/>
            <a:tailEnd/>
          </a:ln>
        </p:spPr>
      </p:pic>
      <p:pic>
        <p:nvPicPr>
          <p:cNvPr id="13" name="Picture 4" descr="DOT logo.pdf"/>
          <p:cNvPicPr>
            <a:picLocks noChangeAspect="1"/>
          </p:cNvPicPr>
          <p:nvPr/>
        </p:nvPicPr>
        <p:blipFill>
          <a:blip r:embed="rId5"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8" name="Picture 7" descr="012.JPG"/>
          <p:cNvPicPr>
            <a:picLocks noChangeAspect="1"/>
          </p:cNvPicPr>
          <p:nvPr/>
        </p:nvPicPr>
        <p:blipFill>
          <a:blip r:embed="rId6" cstate="print"/>
          <a:stretch>
            <a:fillRect/>
          </a:stretch>
        </p:blipFill>
        <p:spPr>
          <a:xfrm>
            <a:off x="5257800" y="3733800"/>
            <a:ext cx="3581400" cy="26860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pPr algn="ctr"/>
            <a:r>
              <a:rPr lang="en-US" dirty="0" smtClean="0"/>
              <a:t>2013 Look Ahead </a:t>
            </a:r>
            <a:endParaRPr lang="en-US" dirty="0"/>
          </a:p>
        </p:txBody>
      </p:sp>
      <p:sp>
        <p:nvSpPr>
          <p:cNvPr id="3" name="Content Placeholder 2"/>
          <p:cNvSpPr>
            <a:spLocks noGrp="1"/>
          </p:cNvSpPr>
          <p:nvPr>
            <p:ph idx="1"/>
          </p:nvPr>
        </p:nvSpPr>
        <p:spPr>
          <a:xfrm>
            <a:off x="1066800" y="1371600"/>
            <a:ext cx="8229600" cy="4525963"/>
          </a:xfrm>
        </p:spPr>
        <p:txBody>
          <a:bodyPr/>
          <a:lstStyle/>
          <a:p>
            <a:pPr>
              <a:buNone/>
            </a:pPr>
            <a:r>
              <a:rPr lang="en-US" sz="2400" b="1" u="sng" dirty="0" smtClean="0"/>
              <a:t>Pico to San Juan Creek Road</a:t>
            </a:r>
          </a:p>
          <a:p>
            <a:r>
              <a:rPr lang="en-US" sz="2400" dirty="0" smtClean="0"/>
              <a:t>Community Presentations – ongoing </a:t>
            </a:r>
          </a:p>
          <a:p>
            <a:r>
              <a:rPr lang="en-US" sz="2400" dirty="0" smtClean="0"/>
              <a:t>Stakeholder Working Group – quarterly (April) </a:t>
            </a:r>
          </a:p>
          <a:p>
            <a:r>
              <a:rPr lang="en-US" sz="2400" dirty="0" smtClean="0"/>
              <a:t>Council presentations to all impacted cities – Fall</a:t>
            </a:r>
          </a:p>
          <a:p>
            <a:r>
              <a:rPr lang="en-US" sz="2400" dirty="0" smtClean="0"/>
              <a:t>Community Open Houses – </a:t>
            </a:r>
            <a:r>
              <a:rPr lang="en-US" sz="2400" smtClean="0"/>
              <a:t>late Summer/early Fall</a:t>
            </a:r>
            <a:endParaRPr lang="en-US" sz="2400" dirty="0" smtClean="0"/>
          </a:p>
          <a:p>
            <a:r>
              <a:rPr lang="en-US" sz="2400" dirty="0" smtClean="0"/>
              <a:t>Groundbreaking – Fall 2013 </a:t>
            </a:r>
          </a:p>
          <a:p>
            <a:pPr>
              <a:buNone/>
            </a:pPr>
            <a:endParaRPr lang="en-US" sz="1200" b="1" u="sng" dirty="0" smtClean="0"/>
          </a:p>
          <a:p>
            <a:pPr>
              <a:buNone/>
            </a:pPr>
            <a:r>
              <a:rPr lang="en-US" sz="2400" b="1" u="sng" dirty="0" smtClean="0"/>
              <a:t>SR-73 to El Toro Road </a:t>
            </a:r>
          </a:p>
          <a:p>
            <a:r>
              <a:rPr lang="en-US" sz="2400" dirty="0" smtClean="0"/>
              <a:t>Council presentations to all impacted cities – Ongoing</a:t>
            </a:r>
          </a:p>
          <a:p>
            <a:r>
              <a:rPr lang="en-US" sz="2400" dirty="0" smtClean="0"/>
              <a:t>Open Houses – February 27 &amp; 28, 2013</a:t>
            </a:r>
          </a:p>
          <a:p>
            <a:r>
              <a:rPr lang="en-US" sz="2400" dirty="0" smtClean="0"/>
              <a:t>Public Hearing – July 2013 </a:t>
            </a:r>
          </a:p>
          <a:p>
            <a:endParaRPr lang="en-US" dirty="0"/>
          </a:p>
        </p:txBody>
      </p:sp>
      <p:pic>
        <p:nvPicPr>
          <p:cNvPr id="10" name="Picture 5" descr="OCTA5white300.psd"/>
          <p:cNvPicPr>
            <a:picLocks noChangeAspect="1"/>
          </p:cNvPicPr>
          <p:nvPr/>
        </p:nvPicPr>
        <p:blipFill>
          <a:blip r:embed="rId2" cstate="print"/>
          <a:srcRect/>
          <a:stretch>
            <a:fillRect/>
          </a:stretch>
        </p:blipFill>
        <p:spPr bwMode="auto">
          <a:xfrm>
            <a:off x="152400" y="1828800"/>
            <a:ext cx="627755" cy="762000"/>
          </a:xfrm>
          <a:prstGeom prst="rect">
            <a:avLst/>
          </a:prstGeom>
          <a:noFill/>
          <a:ln w="9525">
            <a:noFill/>
            <a:miter lim="800000"/>
            <a:headEnd/>
            <a:tailEnd/>
          </a:ln>
        </p:spPr>
      </p:pic>
      <p:pic>
        <p:nvPicPr>
          <p:cNvPr id="11" name="Picture 10" descr="Measure M 2.png"/>
          <p:cNvPicPr>
            <a:picLocks noChangeAspect="1"/>
          </p:cNvPicPr>
          <p:nvPr/>
        </p:nvPicPr>
        <p:blipFill>
          <a:blip r:embed="rId3" cstate="print"/>
          <a:stretch>
            <a:fillRect/>
          </a:stretch>
        </p:blipFill>
        <p:spPr>
          <a:xfrm>
            <a:off x="0" y="3276600"/>
            <a:ext cx="914400" cy="634767"/>
          </a:xfrm>
          <a:prstGeom prst="rect">
            <a:avLst/>
          </a:prstGeom>
        </p:spPr>
      </p:pic>
      <p:pic>
        <p:nvPicPr>
          <p:cNvPr id="12" name="Picture 6" descr="Caltrans Logo_no background.psd"/>
          <p:cNvPicPr>
            <a:picLocks noChangeAspect="1"/>
          </p:cNvPicPr>
          <p:nvPr/>
        </p:nvPicPr>
        <p:blipFill>
          <a:blip r:embed="rId4" cstate="print"/>
          <a:srcRect/>
          <a:stretch>
            <a:fillRect/>
          </a:stretch>
        </p:blipFill>
        <p:spPr bwMode="auto">
          <a:xfrm>
            <a:off x="-228600" y="4648200"/>
            <a:ext cx="1371600" cy="685800"/>
          </a:xfrm>
          <a:prstGeom prst="rect">
            <a:avLst/>
          </a:prstGeom>
          <a:noFill/>
          <a:ln w="9525">
            <a:noFill/>
            <a:miter lim="800000"/>
            <a:headEnd/>
            <a:tailEnd/>
          </a:ln>
        </p:spPr>
      </p:pic>
      <p:pic>
        <p:nvPicPr>
          <p:cNvPr id="13" name="Picture 4" descr="DOT logo.pdf"/>
          <p:cNvPicPr>
            <a:picLocks noChangeAspect="1"/>
          </p:cNvPicPr>
          <p:nvPr/>
        </p:nvPicPr>
        <p:blipFill>
          <a:blip r:embed="rId5"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8" name="Picture 2" descr="F:\WPDOCS\WATERSCO.DIR\OCTA\OCTA I-5 South\Graphics\Logos\pico_logo.png"/>
          <p:cNvPicPr>
            <a:picLocks noChangeAspect="1" noChangeArrowheads="1"/>
          </p:cNvPicPr>
          <p:nvPr/>
        </p:nvPicPr>
        <p:blipFill>
          <a:blip r:embed="rId6" cstate="print"/>
          <a:srcRect/>
          <a:stretch>
            <a:fillRect/>
          </a:stretch>
        </p:blipFill>
        <p:spPr bwMode="auto">
          <a:xfrm>
            <a:off x="0" y="0"/>
            <a:ext cx="1613647" cy="1371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pPr algn="ctr"/>
            <a:r>
              <a:rPr lang="en-US" sz="3200" dirty="0" smtClean="0"/>
              <a:t>Thank You!</a:t>
            </a:r>
            <a:endParaRPr lang="en-US" sz="3200" dirty="0"/>
          </a:p>
        </p:txBody>
      </p:sp>
      <p:sp>
        <p:nvSpPr>
          <p:cNvPr id="3" name="Text Placeholder 2"/>
          <p:cNvSpPr>
            <a:spLocks noGrp="1"/>
          </p:cNvSpPr>
          <p:nvPr>
            <p:ph type="body" sz="half" idx="1"/>
          </p:nvPr>
        </p:nvSpPr>
        <p:spPr>
          <a:xfrm>
            <a:off x="1524000" y="1143000"/>
            <a:ext cx="7086600" cy="2362200"/>
          </a:xfrm>
        </p:spPr>
        <p:txBody>
          <a:bodyPr/>
          <a:lstStyle/>
          <a:p>
            <a:pPr>
              <a:buNone/>
            </a:pPr>
            <a:r>
              <a:rPr lang="en-US" sz="2200" dirty="0" smtClean="0"/>
              <a:t>For more information contact:</a:t>
            </a:r>
          </a:p>
          <a:p>
            <a:pPr>
              <a:buNone/>
            </a:pPr>
            <a:r>
              <a:rPr lang="en-US" sz="2200" b="1" dirty="0" smtClean="0"/>
              <a:t>Julie Toledo</a:t>
            </a:r>
          </a:p>
          <a:p>
            <a:pPr>
              <a:buNone/>
            </a:pPr>
            <a:r>
              <a:rPr lang="en-US" sz="2200" dirty="0" smtClean="0"/>
              <a:t>Community Relations Specialist </a:t>
            </a:r>
          </a:p>
          <a:p>
            <a:pPr>
              <a:buNone/>
            </a:pPr>
            <a:r>
              <a:rPr lang="en-US" sz="2200" dirty="0" smtClean="0"/>
              <a:t>714-560-5573</a:t>
            </a:r>
          </a:p>
          <a:p>
            <a:pPr>
              <a:buNone/>
            </a:pPr>
            <a:r>
              <a:rPr lang="en-US" sz="2200" u="sng" dirty="0" smtClean="0"/>
              <a:t>jtoledo@octa.net</a:t>
            </a:r>
            <a:endParaRPr lang="en-US" sz="2200" dirty="0" smtClean="0"/>
          </a:p>
          <a:p>
            <a:endParaRPr lang="en-US" dirty="0"/>
          </a:p>
        </p:txBody>
      </p:sp>
      <p:sp>
        <p:nvSpPr>
          <p:cNvPr id="4" name="Content Placeholder 3"/>
          <p:cNvSpPr>
            <a:spLocks noGrp="1"/>
          </p:cNvSpPr>
          <p:nvPr>
            <p:ph sz="half" idx="2"/>
          </p:nvPr>
        </p:nvSpPr>
        <p:spPr>
          <a:xfrm>
            <a:off x="1447800" y="3429000"/>
            <a:ext cx="7162800" cy="2362200"/>
          </a:xfrm>
        </p:spPr>
        <p:txBody>
          <a:bodyPr/>
          <a:lstStyle/>
          <a:p>
            <a:pPr>
              <a:buNone/>
            </a:pPr>
            <a:r>
              <a:rPr lang="en-US" sz="2800" dirty="0" smtClean="0"/>
              <a:t>Check us out online at:</a:t>
            </a:r>
          </a:p>
          <a:p>
            <a:pPr>
              <a:buNone/>
            </a:pPr>
            <a:r>
              <a:rPr lang="en-US" dirty="0" smtClean="0"/>
              <a:t>		</a:t>
            </a:r>
            <a:r>
              <a:rPr lang="en-US" sz="2200" dirty="0" smtClean="0"/>
              <a:t>www.facebook.com/OCI5SouthCounty </a:t>
            </a:r>
          </a:p>
          <a:p>
            <a:pPr>
              <a:buNone/>
            </a:pPr>
            <a:endParaRPr lang="en-US" sz="2200" dirty="0" smtClean="0"/>
          </a:p>
          <a:p>
            <a:pPr>
              <a:buNone/>
            </a:pPr>
            <a:r>
              <a:rPr lang="en-US" sz="2200" dirty="0" smtClean="0"/>
              <a:t>		www.octa.net/I5Pico</a:t>
            </a:r>
          </a:p>
          <a:p>
            <a:pPr>
              <a:buNone/>
            </a:pPr>
            <a:r>
              <a:rPr lang="en-US" sz="2200" dirty="0" smtClean="0"/>
              <a:t>		www.octa.net/I5ElToro</a:t>
            </a:r>
            <a:endParaRPr lang="en-US" sz="2200" dirty="0"/>
          </a:p>
        </p:txBody>
      </p:sp>
      <p:pic>
        <p:nvPicPr>
          <p:cNvPr id="2050" name="Picture 2"/>
          <p:cNvPicPr>
            <a:picLocks noChangeAspect="1" noChangeArrowheads="1"/>
          </p:cNvPicPr>
          <p:nvPr/>
        </p:nvPicPr>
        <p:blipFill>
          <a:blip r:embed="rId2" cstate="print"/>
          <a:srcRect/>
          <a:stretch>
            <a:fillRect/>
          </a:stretch>
        </p:blipFill>
        <p:spPr bwMode="auto">
          <a:xfrm>
            <a:off x="1600200" y="4038600"/>
            <a:ext cx="685800" cy="685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600200" y="4953000"/>
            <a:ext cx="685800" cy="685800"/>
          </a:xfrm>
          <a:prstGeom prst="rect">
            <a:avLst/>
          </a:prstGeom>
          <a:noFill/>
          <a:ln w="9525">
            <a:noFill/>
            <a:miter lim="800000"/>
            <a:headEnd/>
            <a:tailEnd/>
          </a:ln>
        </p:spPr>
      </p:pic>
      <p:pic>
        <p:nvPicPr>
          <p:cNvPr id="13" name="Picture 5" descr="OCTA5white300.psd"/>
          <p:cNvPicPr>
            <a:picLocks noChangeAspect="1"/>
          </p:cNvPicPr>
          <p:nvPr/>
        </p:nvPicPr>
        <p:blipFill>
          <a:blip r:embed="rId4" cstate="print"/>
          <a:srcRect/>
          <a:stretch>
            <a:fillRect/>
          </a:stretch>
        </p:blipFill>
        <p:spPr bwMode="auto">
          <a:xfrm>
            <a:off x="152400" y="1828800"/>
            <a:ext cx="627755" cy="762000"/>
          </a:xfrm>
          <a:prstGeom prst="rect">
            <a:avLst/>
          </a:prstGeom>
          <a:noFill/>
          <a:ln w="9525">
            <a:noFill/>
            <a:miter lim="800000"/>
            <a:headEnd/>
            <a:tailEnd/>
          </a:ln>
        </p:spPr>
      </p:pic>
      <p:pic>
        <p:nvPicPr>
          <p:cNvPr id="14" name="Picture 13" descr="Measure M 2.png"/>
          <p:cNvPicPr>
            <a:picLocks noChangeAspect="1"/>
          </p:cNvPicPr>
          <p:nvPr/>
        </p:nvPicPr>
        <p:blipFill>
          <a:blip r:embed="rId5" cstate="print"/>
          <a:stretch>
            <a:fillRect/>
          </a:stretch>
        </p:blipFill>
        <p:spPr>
          <a:xfrm>
            <a:off x="0" y="3276600"/>
            <a:ext cx="914400" cy="634767"/>
          </a:xfrm>
          <a:prstGeom prst="rect">
            <a:avLst/>
          </a:prstGeom>
        </p:spPr>
      </p:pic>
      <p:pic>
        <p:nvPicPr>
          <p:cNvPr id="15" name="Picture 6" descr="Caltrans Logo_no background.psd"/>
          <p:cNvPicPr>
            <a:picLocks noChangeAspect="1"/>
          </p:cNvPicPr>
          <p:nvPr/>
        </p:nvPicPr>
        <p:blipFill>
          <a:blip r:embed="rId6" cstate="print"/>
          <a:srcRect/>
          <a:stretch>
            <a:fillRect/>
          </a:stretch>
        </p:blipFill>
        <p:spPr bwMode="auto">
          <a:xfrm>
            <a:off x="-228600" y="4648200"/>
            <a:ext cx="1371600" cy="685800"/>
          </a:xfrm>
          <a:prstGeom prst="rect">
            <a:avLst/>
          </a:prstGeom>
          <a:noFill/>
          <a:ln w="9525">
            <a:noFill/>
            <a:miter lim="800000"/>
            <a:headEnd/>
            <a:tailEnd/>
          </a:ln>
        </p:spPr>
      </p:pic>
      <p:pic>
        <p:nvPicPr>
          <p:cNvPr id="16" name="Picture 4" descr="DOT logo.pdf"/>
          <p:cNvPicPr>
            <a:picLocks noChangeAspect="1"/>
          </p:cNvPicPr>
          <p:nvPr/>
        </p:nvPicPr>
        <p:blipFill>
          <a:blip r:embed="rId7"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11" name="Picture 2" descr="F:\WPDOCS\WATERSCO.DIR\OCTA\OCTA I-5 South\Graphics\Logos\pico_logo.png"/>
          <p:cNvPicPr>
            <a:picLocks noChangeAspect="1" noChangeArrowheads="1"/>
          </p:cNvPicPr>
          <p:nvPr/>
        </p:nvPicPr>
        <p:blipFill>
          <a:blip r:embed="rId8" cstate="print"/>
          <a:srcRect/>
          <a:stretch>
            <a:fillRect/>
          </a:stretch>
        </p:blipFill>
        <p:spPr bwMode="auto">
          <a:xfrm>
            <a:off x="0" y="0"/>
            <a:ext cx="1613647" cy="1371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F:\WPDOCS\WATERSCO.DIR\Transportation Corridor Agency\Graphics\Traffic Jam.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457200" y="1219200"/>
            <a:ext cx="8229600" cy="5108995"/>
          </a:xfrm>
          <a:prstGeom prst="rect">
            <a:avLst/>
          </a:prstGeom>
          <a:noFill/>
          <a:effectLst>
            <a:softEdge rad="635000"/>
          </a:effectLst>
        </p:spPr>
      </p:pic>
      <p:sp>
        <p:nvSpPr>
          <p:cNvPr id="2" name="Title 1"/>
          <p:cNvSpPr>
            <a:spLocks noGrp="1"/>
          </p:cNvSpPr>
          <p:nvPr>
            <p:ph type="title"/>
          </p:nvPr>
        </p:nvSpPr>
        <p:spPr>
          <a:xfrm>
            <a:off x="685800" y="0"/>
            <a:ext cx="9525000" cy="1295400"/>
          </a:xfrm>
        </p:spPr>
        <p:txBody>
          <a:bodyPr/>
          <a:lstStyle/>
          <a:p>
            <a:pPr algn="ctr"/>
            <a:r>
              <a:rPr lang="en-US" sz="2800" dirty="0" smtClean="0"/>
              <a:t>Overview of OCTA</a:t>
            </a:r>
            <a:endParaRPr lang="en-US" sz="2800" dirty="0"/>
          </a:p>
        </p:txBody>
      </p:sp>
      <p:sp>
        <p:nvSpPr>
          <p:cNvPr id="11" name="Content Placeholder 2"/>
          <p:cNvSpPr txBox="1">
            <a:spLocks/>
          </p:cNvSpPr>
          <p:nvPr/>
        </p:nvSpPr>
        <p:spPr bwMode="auto">
          <a:xfrm>
            <a:off x="381000" y="1143000"/>
            <a:ext cx="6553200" cy="53228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087438" marR="0" lvl="0" indent="-342900" algn="l" defTabSz="914400" rtl="0" eaLnBrk="1" fontAlgn="base" latinLnBrk="0" hangingPunct="1">
              <a:lnSpc>
                <a:spcPct val="100000"/>
              </a:lnSpc>
              <a:spcBef>
                <a:spcPct val="20000"/>
              </a:spcBef>
              <a:spcAft>
                <a:spcPct val="0"/>
              </a:spcAft>
              <a:buClr>
                <a:schemeClr val="folHlink"/>
              </a:buClr>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Funds, plans and builds Orange County’s transportation system including:</a:t>
            </a:r>
          </a:p>
          <a:p>
            <a:pPr marL="1884363" marR="0" lvl="1" indent="-393700" algn="l" defTabSz="914400" rtl="0" eaLnBrk="1" fontAlgn="base" latinLnBrk="0" hangingPunct="1">
              <a:lnSpc>
                <a:spcPct val="100000"/>
              </a:lnSpc>
              <a:spcBef>
                <a:spcPct val="20000"/>
              </a:spcBef>
              <a:spcAft>
                <a:spcPct val="0"/>
              </a:spcAft>
              <a:buClr>
                <a:schemeClr val="accent1"/>
              </a:buClr>
              <a:buSzPct val="65000"/>
              <a:buFont typeface="Courier New" pitchFamily="49" charset="0"/>
              <a:buChar char="o"/>
              <a:tabLst/>
              <a:defRPr/>
            </a:pPr>
            <a:r>
              <a:rPr kumimoji="0" lang="en-US" sz="2400" b="0" i="0" u="none" strike="noStrike" kern="0" cap="none" spc="0" normalizeH="0" baseline="0" noProof="0" dirty="0" smtClean="0">
                <a:ln>
                  <a:noFill/>
                </a:ln>
                <a:solidFill>
                  <a:schemeClr val="tx1"/>
                </a:solidFill>
                <a:effectLst/>
                <a:uLnTx/>
                <a:uFillTx/>
                <a:latin typeface="+mn-lt"/>
              </a:rPr>
              <a:t>Street improvements</a:t>
            </a:r>
          </a:p>
          <a:p>
            <a:pPr marL="1884363" marR="0" lvl="1" indent="-393700" algn="l" defTabSz="914400" rtl="0" eaLnBrk="1" fontAlgn="base" latinLnBrk="0" hangingPunct="1">
              <a:lnSpc>
                <a:spcPct val="100000"/>
              </a:lnSpc>
              <a:spcBef>
                <a:spcPct val="20000"/>
              </a:spcBef>
              <a:spcAft>
                <a:spcPct val="0"/>
              </a:spcAft>
              <a:buClr>
                <a:schemeClr val="accent1"/>
              </a:buClr>
              <a:buSzPct val="65000"/>
              <a:buFont typeface="Courier New" pitchFamily="49" charset="0"/>
              <a:buChar char="o"/>
              <a:tabLst/>
              <a:defRPr/>
            </a:pPr>
            <a:r>
              <a:rPr kumimoji="0" lang="en-US" sz="2400" b="0" i="0" u="none" strike="noStrike" kern="0" cap="none" spc="0" normalizeH="0" baseline="0" noProof="0" dirty="0" err="1" smtClean="0">
                <a:ln>
                  <a:noFill/>
                </a:ln>
                <a:solidFill>
                  <a:schemeClr val="tx1"/>
                </a:solidFill>
                <a:effectLst/>
                <a:uLnTx/>
                <a:uFillTx/>
                <a:latin typeface="+mn-lt"/>
              </a:rPr>
              <a:t>Metrolink</a:t>
            </a:r>
            <a:r>
              <a:rPr kumimoji="0" lang="en-US" sz="2400" b="0" i="0" u="none" strike="noStrike" kern="0" cap="none" spc="0" normalizeH="0" baseline="0" noProof="0" dirty="0" smtClean="0">
                <a:ln>
                  <a:noFill/>
                </a:ln>
                <a:solidFill>
                  <a:schemeClr val="tx1"/>
                </a:solidFill>
                <a:effectLst/>
                <a:uLnTx/>
                <a:uFillTx/>
                <a:latin typeface="+mn-lt"/>
              </a:rPr>
              <a:t> rail service</a:t>
            </a:r>
          </a:p>
          <a:p>
            <a:pPr marL="1884363" marR="0" lvl="1" indent="-393700" algn="l" defTabSz="914400" rtl="0" eaLnBrk="1" fontAlgn="base" latinLnBrk="0" hangingPunct="1">
              <a:lnSpc>
                <a:spcPct val="100000"/>
              </a:lnSpc>
              <a:spcBef>
                <a:spcPct val="20000"/>
              </a:spcBef>
              <a:spcAft>
                <a:spcPct val="0"/>
              </a:spcAft>
              <a:buClr>
                <a:schemeClr val="accent1"/>
              </a:buClr>
              <a:buSzPct val="65000"/>
              <a:buFont typeface="Courier New" pitchFamily="49" charset="0"/>
              <a:buChar char="o"/>
              <a:tabLst/>
              <a:defRPr/>
            </a:pPr>
            <a:r>
              <a:rPr kumimoji="0" lang="en-US" sz="2400" b="0" i="0" u="none" strike="noStrike" kern="0" cap="none" spc="0" normalizeH="0" baseline="0" noProof="0" dirty="0" smtClean="0">
                <a:ln>
                  <a:noFill/>
                </a:ln>
                <a:solidFill>
                  <a:schemeClr val="tx1"/>
                </a:solidFill>
                <a:effectLst/>
                <a:uLnTx/>
                <a:uFillTx/>
                <a:latin typeface="+mn-lt"/>
              </a:rPr>
              <a:t>Countywide bus service</a:t>
            </a:r>
          </a:p>
          <a:p>
            <a:pPr marL="1884363" marR="0" lvl="1" indent="-393700" algn="l" defTabSz="914400" rtl="0" eaLnBrk="1" fontAlgn="base" latinLnBrk="0" hangingPunct="1">
              <a:lnSpc>
                <a:spcPct val="100000"/>
              </a:lnSpc>
              <a:spcBef>
                <a:spcPct val="20000"/>
              </a:spcBef>
              <a:spcAft>
                <a:spcPct val="0"/>
              </a:spcAft>
              <a:buClr>
                <a:schemeClr val="accent1"/>
              </a:buClr>
              <a:buSzPct val="65000"/>
              <a:buFont typeface="Courier New" pitchFamily="49" charset="0"/>
              <a:buChar char="o"/>
              <a:tabLst/>
              <a:defRPr/>
            </a:pPr>
            <a:r>
              <a:rPr kumimoji="0" lang="en-US" sz="2400" b="0" i="0" u="none" strike="noStrike" kern="0" cap="none" spc="0" normalizeH="0" baseline="0" noProof="0" dirty="0" smtClean="0">
                <a:ln>
                  <a:noFill/>
                </a:ln>
                <a:solidFill>
                  <a:schemeClr val="tx1"/>
                </a:solidFill>
                <a:effectLst/>
                <a:uLnTx/>
                <a:uFillTx/>
                <a:latin typeface="+mn-lt"/>
              </a:rPr>
              <a:t>91 Express Lanes</a:t>
            </a:r>
          </a:p>
          <a:p>
            <a:pPr marL="1884363" marR="0" lvl="1" indent="-393700" algn="l" defTabSz="914400" rtl="0" eaLnBrk="1" fontAlgn="base" latinLnBrk="0" hangingPunct="1">
              <a:lnSpc>
                <a:spcPct val="100000"/>
              </a:lnSpc>
              <a:spcBef>
                <a:spcPct val="20000"/>
              </a:spcBef>
              <a:spcAft>
                <a:spcPct val="0"/>
              </a:spcAft>
              <a:buClr>
                <a:schemeClr val="accent1"/>
              </a:buClr>
              <a:buSzPct val="65000"/>
              <a:buFont typeface="Courier New" pitchFamily="49" charset="0"/>
              <a:buChar char="o"/>
              <a:tabLst/>
              <a:defRPr/>
            </a:pPr>
            <a:r>
              <a:rPr kumimoji="0" lang="en-US" sz="2400" b="0" i="0" u="none" strike="noStrike" kern="0" cap="none" spc="0" normalizeH="0" baseline="0" noProof="0" dirty="0" smtClean="0">
                <a:ln>
                  <a:noFill/>
                </a:ln>
                <a:solidFill>
                  <a:schemeClr val="tx1"/>
                </a:solidFill>
                <a:effectLst/>
                <a:uLnTx/>
                <a:uFillTx/>
                <a:latin typeface="+mn-lt"/>
              </a:rPr>
              <a:t>Freeway improvements</a:t>
            </a:r>
          </a:p>
          <a:p>
            <a:pPr marL="1884363" marR="0" lvl="1" indent="-393700" algn="l" defTabSz="914400" rtl="0" eaLnBrk="1" fontAlgn="base" latinLnBrk="0" hangingPunct="1">
              <a:lnSpc>
                <a:spcPct val="100000"/>
              </a:lnSpc>
              <a:spcBef>
                <a:spcPct val="20000"/>
              </a:spcBef>
              <a:spcAft>
                <a:spcPct val="0"/>
              </a:spcAft>
              <a:buClr>
                <a:schemeClr val="accent1"/>
              </a:buClr>
              <a:buSzPct val="65000"/>
              <a:buFont typeface="Wingdings 2" pitchFamily="18" charset="2"/>
              <a:buNone/>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1087438" marR="0" lvl="0" indent="-342900" algn="l" defTabSz="914400" rtl="0" eaLnBrk="1" fontAlgn="base" latinLnBrk="0" hangingPunct="1">
              <a:lnSpc>
                <a:spcPct val="100000"/>
              </a:lnSpc>
              <a:spcBef>
                <a:spcPct val="20000"/>
              </a:spcBef>
              <a:spcAft>
                <a:spcPct val="0"/>
              </a:spcAft>
              <a:buClr>
                <a:schemeClr val="folHlink"/>
              </a:buClr>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Allocates federal, state and local                 transportation dollars including                       Measure M</a:t>
            </a:r>
          </a:p>
          <a:p>
            <a:pPr marL="742950" marR="0" lvl="1" indent="-285750" algn="l" defTabSz="914400" rtl="0" eaLnBrk="1" fontAlgn="base" latinLnBrk="0" hangingPunct="1">
              <a:lnSpc>
                <a:spcPct val="100000"/>
              </a:lnSpc>
              <a:spcBef>
                <a:spcPct val="20000"/>
              </a:spcBef>
              <a:spcAft>
                <a:spcPct val="0"/>
              </a:spcAft>
              <a:buClr>
                <a:schemeClr val="accent1"/>
              </a:buClr>
              <a:buSzPct val="50000"/>
              <a:buFont typeface="Courier New" pitchFamily="49" charset="0"/>
              <a:buChar char="o"/>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accent1"/>
              </a:buClr>
              <a:buSzPct val="50000"/>
              <a:buFont typeface="Wingdings 2" pitchFamily="18" charset="2"/>
              <a:buChar char=""/>
              <a:tabLst/>
              <a:defRPr/>
            </a:pPr>
            <a:endParaRPr kumimoji="0" lang="en-US" sz="2400" b="0" i="0" u="none" strike="noStrike" kern="0" cap="none" spc="0" normalizeH="0" baseline="0" noProof="0" dirty="0" smtClean="0">
              <a:ln>
                <a:noFill/>
              </a:ln>
              <a:solidFill>
                <a:schemeClr val="tx1"/>
              </a:solidFill>
              <a:effectLst/>
              <a:uLnTx/>
              <a:uFillTx/>
              <a:latin typeface="+mn-lt"/>
            </a:endParaRPr>
          </a:p>
        </p:txBody>
      </p:sp>
      <p:pic>
        <p:nvPicPr>
          <p:cNvPr id="13" name="Picture 12" descr="Train blurred.jpg"/>
          <p:cNvPicPr>
            <a:picLocks noChangeAspect="1"/>
          </p:cNvPicPr>
          <p:nvPr/>
        </p:nvPicPr>
        <p:blipFill>
          <a:blip r:embed="rId3" cstate="print"/>
          <a:stretch>
            <a:fillRect/>
          </a:stretch>
        </p:blipFill>
        <p:spPr>
          <a:xfrm>
            <a:off x="5943600" y="1600200"/>
            <a:ext cx="2971799" cy="1981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freewaynight_12510.jpg"/>
          <p:cNvPicPr>
            <a:picLocks noChangeAspect="1"/>
          </p:cNvPicPr>
          <p:nvPr/>
        </p:nvPicPr>
        <p:blipFill>
          <a:blip r:embed="rId4" cstate="print"/>
          <a:stretch>
            <a:fillRect/>
          </a:stretch>
        </p:blipFill>
        <p:spPr>
          <a:xfrm>
            <a:off x="6019800" y="4114800"/>
            <a:ext cx="2819400" cy="1729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5" descr="OCTA5white300.psd"/>
          <p:cNvPicPr>
            <a:picLocks noChangeAspect="1"/>
          </p:cNvPicPr>
          <p:nvPr/>
        </p:nvPicPr>
        <p:blipFill>
          <a:blip r:embed="rId5" cstate="print"/>
          <a:srcRect/>
          <a:stretch>
            <a:fillRect/>
          </a:stretch>
        </p:blipFill>
        <p:spPr bwMode="auto">
          <a:xfrm>
            <a:off x="152400" y="1828800"/>
            <a:ext cx="627755" cy="762000"/>
          </a:xfrm>
          <a:prstGeom prst="rect">
            <a:avLst/>
          </a:prstGeom>
          <a:noFill/>
          <a:ln w="9525">
            <a:noFill/>
            <a:miter lim="800000"/>
            <a:headEnd/>
            <a:tailEnd/>
          </a:ln>
        </p:spPr>
      </p:pic>
      <p:pic>
        <p:nvPicPr>
          <p:cNvPr id="15" name="Picture 14" descr="Measure M 2.png"/>
          <p:cNvPicPr>
            <a:picLocks noChangeAspect="1"/>
          </p:cNvPicPr>
          <p:nvPr/>
        </p:nvPicPr>
        <p:blipFill>
          <a:blip r:embed="rId6" cstate="print"/>
          <a:stretch>
            <a:fillRect/>
          </a:stretch>
        </p:blipFill>
        <p:spPr>
          <a:xfrm>
            <a:off x="0" y="3276600"/>
            <a:ext cx="914400" cy="634767"/>
          </a:xfrm>
          <a:prstGeom prst="rect">
            <a:avLst/>
          </a:prstGeom>
        </p:spPr>
      </p:pic>
      <p:pic>
        <p:nvPicPr>
          <p:cNvPr id="16" name="Picture 6" descr="Caltrans Logo_no background.psd"/>
          <p:cNvPicPr>
            <a:picLocks noChangeAspect="1"/>
          </p:cNvPicPr>
          <p:nvPr/>
        </p:nvPicPr>
        <p:blipFill>
          <a:blip r:embed="rId7" cstate="print"/>
          <a:srcRect/>
          <a:stretch>
            <a:fillRect/>
          </a:stretch>
        </p:blipFill>
        <p:spPr bwMode="auto">
          <a:xfrm>
            <a:off x="-228600" y="4648200"/>
            <a:ext cx="1371600" cy="685800"/>
          </a:xfrm>
          <a:prstGeom prst="rect">
            <a:avLst/>
          </a:prstGeom>
          <a:noFill/>
          <a:ln w="9525">
            <a:noFill/>
            <a:miter lim="800000"/>
            <a:headEnd/>
            <a:tailEnd/>
          </a:ln>
        </p:spPr>
      </p:pic>
      <p:pic>
        <p:nvPicPr>
          <p:cNvPr id="17" name="Picture 4" descr="DOT logo.pdf"/>
          <p:cNvPicPr>
            <a:picLocks noChangeAspect="1"/>
          </p:cNvPicPr>
          <p:nvPr/>
        </p:nvPicPr>
        <p:blipFill>
          <a:blip r:embed="rId8"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18" name="Picture 2" descr="F:\WPDOCS\WATERSCO.DIR\OCTA\OCTA I-5 South\Graphics\Logos\pico_logo.png"/>
          <p:cNvPicPr>
            <a:picLocks noChangeAspect="1" noChangeArrowheads="1"/>
          </p:cNvPicPr>
          <p:nvPr/>
        </p:nvPicPr>
        <p:blipFill>
          <a:blip r:embed="rId9" cstate="print"/>
          <a:srcRect/>
          <a:stretch>
            <a:fillRect/>
          </a:stretch>
        </p:blipFill>
        <p:spPr bwMode="auto">
          <a:xfrm>
            <a:off x="0" y="0"/>
            <a:ext cx="1613647" cy="1371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F:\WPDOCS\WATERSCO.DIR\Transportation Corridor Agency\Graphics\Traffic Jam.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457200" y="1219200"/>
            <a:ext cx="8229600" cy="5108995"/>
          </a:xfrm>
          <a:prstGeom prst="rect">
            <a:avLst/>
          </a:prstGeom>
          <a:noFill/>
          <a:effectLst>
            <a:softEdge rad="635000"/>
          </a:effectLst>
        </p:spPr>
      </p:pic>
      <p:sp>
        <p:nvSpPr>
          <p:cNvPr id="2" name="Title 1"/>
          <p:cNvSpPr>
            <a:spLocks noGrp="1"/>
          </p:cNvSpPr>
          <p:nvPr>
            <p:ph type="title"/>
          </p:nvPr>
        </p:nvSpPr>
        <p:spPr>
          <a:xfrm>
            <a:off x="685800" y="0"/>
            <a:ext cx="9525000" cy="1295400"/>
          </a:xfrm>
        </p:spPr>
        <p:txBody>
          <a:bodyPr/>
          <a:lstStyle/>
          <a:p>
            <a:pPr algn="ctr"/>
            <a:r>
              <a:rPr lang="en-US" sz="2800" dirty="0" smtClean="0"/>
              <a:t>Renewed Measure M (M2)</a:t>
            </a:r>
            <a:endParaRPr lang="en-US" sz="2800" dirty="0"/>
          </a:p>
        </p:txBody>
      </p:sp>
      <p:sp>
        <p:nvSpPr>
          <p:cNvPr id="13" name="Rectangle 3"/>
          <p:cNvSpPr>
            <a:spLocks noGrp="1" noChangeArrowheads="1"/>
          </p:cNvSpPr>
          <p:nvPr>
            <p:ph idx="1"/>
          </p:nvPr>
        </p:nvSpPr>
        <p:spPr/>
        <p:txBody>
          <a:bodyPr/>
          <a:lstStyle/>
          <a:p>
            <a:pPr marL="1192213" indent="-285750" defTabSz="914400">
              <a:buClr>
                <a:schemeClr val="tx1"/>
              </a:buClr>
              <a:buFont typeface="Arial" pitchFamily="34" charset="0"/>
              <a:buChar char="•"/>
            </a:pPr>
            <a:r>
              <a:rPr lang="en-US" sz="2600" dirty="0" smtClean="0">
                <a:solidFill>
                  <a:schemeClr val="tx1"/>
                </a:solidFill>
                <a:latin typeface="+mn-lt"/>
              </a:rPr>
              <a:t>Successful implementation of                           M1 completed in 2011</a:t>
            </a:r>
          </a:p>
          <a:p>
            <a:pPr marL="1192213" indent="-285750" defTabSz="914400">
              <a:buClr>
                <a:schemeClr val="tx1"/>
              </a:buClr>
              <a:buNone/>
            </a:pPr>
            <a:endParaRPr lang="en-US" sz="2600" dirty="0" smtClean="0">
              <a:solidFill>
                <a:schemeClr val="tx1"/>
              </a:solidFill>
              <a:latin typeface="+mn-lt"/>
            </a:endParaRPr>
          </a:p>
          <a:p>
            <a:pPr marL="1192213" indent="-285750" defTabSz="914400">
              <a:buClr>
                <a:schemeClr val="tx1"/>
              </a:buClr>
              <a:buFont typeface="Arial" pitchFamily="34" charset="0"/>
              <a:buChar char="•"/>
            </a:pPr>
            <a:r>
              <a:rPr lang="en-US" sz="2600" dirty="0" smtClean="0">
                <a:solidFill>
                  <a:schemeClr val="tx1"/>
                </a:solidFill>
                <a:latin typeface="+mn-lt"/>
              </a:rPr>
              <a:t>Renewed by voters in 2006 –                      began collection April 2012</a:t>
            </a:r>
          </a:p>
          <a:p>
            <a:pPr marL="1192213" indent="-285750" defTabSz="914400">
              <a:buClr>
                <a:schemeClr val="tx1"/>
              </a:buClr>
              <a:buNone/>
            </a:pPr>
            <a:endParaRPr lang="en-US" sz="2600" dirty="0" smtClean="0">
              <a:solidFill>
                <a:schemeClr val="tx1"/>
              </a:solidFill>
              <a:latin typeface="+mn-lt"/>
            </a:endParaRPr>
          </a:p>
          <a:p>
            <a:pPr marL="1192213" indent="-285750" defTabSz="914400">
              <a:buClr>
                <a:schemeClr val="tx1"/>
              </a:buClr>
              <a:buFont typeface="Arial" pitchFamily="34" charset="0"/>
              <a:buChar char="•"/>
            </a:pPr>
            <a:r>
              <a:rPr lang="en-US" sz="2600" dirty="0" smtClean="0">
                <a:solidFill>
                  <a:schemeClr val="tx1"/>
                </a:solidFill>
                <a:latin typeface="+mn-lt"/>
              </a:rPr>
              <a:t>30-year, $15 billion program</a:t>
            </a:r>
          </a:p>
          <a:p>
            <a:pPr marL="1716088" lvl="1" indent="-280988" defTabSz="914400">
              <a:buClr>
                <a:schemeClr val="tx1"/>
              </a:buClr>
              <a:buFont typeface="Arial" pitchFamily="34" charset="0"/>
              <a:buChar char="•"/>
            </a:pPr>
            <a:r>
              <a:rPr lang="en-US" sz="2400" dirty="0" smtClean="0">
                <a:solidFill>
                  <a:schemeClr val="tx1"/>
                </a:solidFill>
                <a:latin typeface="+mn-lt"/>
              </a:rPr>
              <a:t>Innovative Environmental Programs</a:t>
            </a:r>
          </a:p>
          <a:p>
            <a:pPr marL="1716088" lvl="1" indent="-280988">
              <a:buClr>
                <a:schemeClr val="tx1"/>
              </a:buClr>
              <a:buFont typeface="Arial" pitchFamily="34" charset="0"/>
              <a:buChar char="•"/>
            </a:pPr>
            <a:r>
              <a:rPr lang="en-US" sz="2400" dirty="0" smtClean="0">
                <a:solidFill>
                  <a:schemeClr val="tx1"/>
                </a:solidFill>
                <a:latin typeface="+mn-lt"/>
              </a:rPr>
              <a:t>Taxpayer </a:t>
            </a:r>
            <a:r>
              <a:rPr lang="en-US" sz="2400" dirty="0" smtClean="0"/>
              <a:t>Safeguards</a:t>
            </a:r>
          </a:p>
          <a:p>
            <a:pPr marL="1716088" lvl="1" indent="-280988">
              <a:buClr>
                <a:schemeClr val="tx1"/>
              </a:buClr>
              <a:buFont typeface="Arial" pitchFamily="34" charset="0"/>
              <a:buChar char="•"/>
            </a:pPr>
            <a:r>
              <a:rPr lang="en-US" sz="2400" dirty="0" smtClean="0"/>
              <a:t>Roads, Transit, Freeways</a:t>
            </a:r>
          </a:p>
          <a:p>
            <a:pPr lvl="1" defTabSz="914400">
              <a:buClr>
                <a:schemeClr val="tx1"/>
              </a:buClr>
              <a:buFont typeface="Arial" pitchFamily="34" charset="0"/>
              <a:buChar char="•"/>
            </a:pPr>
            <a:endParaRPr lang="en-US" sz="2600" dirty="0">
              <a:solidFill>
                <a:schemeClr val="tx1"/>
              </a:solidFill>
              <a:latin typeface="+mn-lt"/>
            </a:endParaRPr>
          </a:p>
        </p:txBody>
      </p:sp>
      <p:pic>
        <p:nvPicPr>
          <p:cNvPr id="14" name="Picture 4" descr="m2piechart"/>
          <p:cNvPicPr>
            <a:picLocks noChangeAspect="1" noChangeArrowheads="1"/>
          </p:cNvPicPr>
          <p:nvPr/>
        </p:nvPicPr>
        <p:blipFill>
          <a:blip r:embed="rId3" cstate="print"/>
          <a:srcRect/>
          <a:stretch>
            <a:fillRect/>
          </a:stretch>
        </p:blipFill>
        <p:spPr bwMode="auto">
          <a:xfrm>
            <a:off x="5721350" y="990600"/>
            <a:ext cx="3422650" cy="3432171"/>
          </a:xfrm>
          <a:prstGeom prst="rect">
            <a:avLst/>
          </a:prstGeom>
          <a:noFill/>
          <a:ln w="9525">
            <a:noFill/>
            <a:miter lim="800000"/>
            <a:headEnd/>
            <a:tailEnd/>
          </a:ln>
        </p:spPr>
      </p:pic>
      <p:pic>
        <p:nvPicPr>
          <p:cNvPr id="15" name="Picture 14" descr="Measure M 2.png"/>
          <p:cNvPicPr>
            <a:picLocks noChangeAspect="1"/>
          </p:cNvPicPr>
          <p:nvPr/>
        </p:nvPicPr>
        <p:blipFill>
          <a:blip r:embed="rId4" cstate="print"/>
          <a:stretch>
            <a:fillRect/>
          </a:stretch>
        </p:blipFill>
        <p:spPr>
          <a:xfrm>
            <a:off x="6400800" y="5029200"/>
            <a:ext cx="2414901" cy="1676400"/>
          </a:xfrm>
          <a:prstGeom prst="rect">
            <a:avLst/>
          </a:prstGeom>
        </p:spPr>
      </p:pic>
      <p:pic>
        <p:nvPicPr>
          <p:cNvPr id="16" name="Picture 5" descr="OCTA5white300.psd"/>
          <p:cNvPicPr>
            <a:picLocks noChangeAspect="1"/>
          </p:cNvPicPr>
          <p:nvPr/>
        </p:nvPicPr>
        <p:blipFill>
          <a:blip r:embed="rId5" cstate="print"/>
          <a:srcRect/>
          <a:stretch>
            <a:fillRect/>
          </a:stretch>
        </p:blipFill>
        <p:spPr bwMode="auto">
          <a:xfrm>
            <a:off x="152400" y="1828800"/>
            <a:ext cx="627755" cy="762000"/>
          </a:xfrm>
          <a:prstGeom prst="rect">
            <a:avLst/>
          </a:prstGeom>
          <a:noFill/>
          <a:ln w="9525">
            <a:noFill/>
            <a:miter lim="800000"/>
            <a:headEnd/>
            <a:tailEnd/>
          </a:ln>
        </p:spPr>
      </p:pic>
      <p:pic>
        <p:nvPicPr>
          <p:cNvPr id="17" name="Picture 16" descr="Measure M 2.png"/>
          <p:cNvPicPr>
            <a:picLocks noChangeAspect="1"/>
          </p:cNvPicPr>
          <p:nvPr/>
        </p:nvPicPr>
        <p:blipFill>
          <a:blip r:embed="rId4" cstate="print"/>
          <a:stretch>
            <a:fillRect/>
          </a:stretch>
        </p:blipFill>
        <p:spPr>
          <a:xfrm>
            <a:off x="0" y="3276600"/>
            <a:ext cx="914400" cy="634767"/>
          </a:xfrm>
          <a:prstGeom prst="rect">
            <a:avLst/>
          </a:prstGeom>
        </p:spPr>
      </p:pic>
      <p:pic>
        <p:nvPicPr>
          <p:cNvPr id="18" name="Picture 6" descr="Caltrans Logo_no background.psd"/>
          <p:cNvPicPr>
            <a:picLocks noChangeAspect="1"/>
          </p:cNvPicPr>
          <p:nvPr/>
        </p:nvPicPr>
        <p:blipFill>
          <a:blip r:embed="rId6" cstate="print"/>
          <a:srcRect/>
          <a:stretch>
            <a:fillRect/>
          </a:stretch>
        </p:blipFill>
        <p:spPr bwMode="auto">
          <a:xfrm>
            <a:off x="-228600" y="4648200"/>
            <a:ext cx="1371600" cy="685800"/>
          </a:xfrm>
          <a:prstGeom prst="rect">
            <a:avLst/>
          </a:prstGeom>
          <a:noFill/>
          <a:ln w="9525">
            <a:noFill/>
            <a:miter lim="800000"/>
            <a:headEnd/>
            <a:tailEnd/>
          </a:ln>
        </p:spPr>
      </p:pic>
      <p:pic>
        <p:nvPicPr>
          <p:cNvPr id="19" name="Picture 4" descr="DOT logo.pdf"/>
          <p:cNvPicPr>
            <a:picLocks noChangeAspect="1"/>
          </p:cNvPicPr>
          <p:nvPr/>
        </p:nvPicPr>
        <p:blipFill>
          <a:blip r:embed="rId7"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11" name="Picture 2" descr="F:\WPDOCS\WATERSCO.DIR\OCTA\OCTA I-5 South\Graphics\Logos\pico_logo.png"/>
          <p:cNvPicPr>
            <a:picLocks noChangeAspect="1" noChangeArrowheads="1"/>
          </p:cNvPicPr>
          <p:nvPr/>
        </p:nvPicPr>
        <p:blipFill>
          <a:blip r:embed="rId8" cstate="print"/>
          <a:srcRect/>
          <a:stretch>
            <a:fillRect/>
          </a:stretch>
        </p:blipFill>
        <p:spPr bwMode="auto">
          <a:xfrm>
            <a:off x="0" y="0"/>
            <a:ext cx="1613647" cy="1371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F:\WPDOCS\WATERSCO.DIR\Transportation Corridor Agency\Graphics\Traffic Jam.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457200" y="1219201"/>
            <a:ext cx="8229600" cy="3352800"/>
          </a:xfrm>
          <a:prstGeom prst="rect">
            <a:avLst/>
          </a:prstGeom>
          <a:noFill/>
          <a:effectLst>
            <a:softEdge rad="635000"/>
          </a:effectLst>
        </p:spPr>
      </p:pic>
      <p:sp>
        <p:nvSpPr>
          <p:cNvPr id="2" name="Title 1"/>
          <p:cNvSpPr>
            <a:spLocks noGrp="1"/>
          </p:cNvSpPr>
          <p:nvPr>
            <p:ph type="title"/>
          </p:nvPr>
        </p:nvSpPr>
        <p:spPr>
          <a:xfrm>
            <a:off x="685800" y="0"/>
            <a:ext cx="9525000" cy="1295400"/>
          </a:xfrm>
        </p:spPr>
        <p:txBody>
          <a:bodyPr/>
          <a:lstStyle/>
          <a:p>
            <a:pPr algn="ctr"/>
            <a:r>
              <a:rPr lang="en-US" sz="2800" dirty="0" smtClean="0"/>
              <a:t>Why Improve the I-5 in South County? </a:t>
            </a:r>
            <a:endParaRPr lang="en-US" sz="2800" dirty="0"/>
          </a:p>
        </p:txBody>
      </p:sp>
      <p:sp>
        <p:nvSpPr>
          <p:cNvPr id="3" name="Content Placeholder 2"/>
          <p:cNvSpPr>
            <a:spLocks noGrp="1"/>
          </p:cNvSpPr>
          <p:nvPr>
            <p:ph idx="1"/>
          </p:nvPr>
        </p:nvSpPr>
        <p:spPr>
          <a:xfrm>
            <a:off x="914400" y="1447800"/>
            <a:ext cx="8229600" cy="3124200"/>
          </a:xfrm>
        </p:spPr>
        <p:txBody>
          <a:bodyPr/>
          <a:lstStyle/>
          <a:p>
            <a:pPr>
              <a:spcBef>
                <a:spcPts val="0"/>
              </a:spcBef>
            </a:pPr>
            <a:r>
              <a:rPr lang="en-US" sz="2800" dirty="0" smtClean="0"/>
              <a:t>Traffic expected to increase significantly over the next </a:t>
            </a:r>
            <a:r>
              <a:rPr lang="en-US" sz="2400" dirty="0" smtClean="0"/>
              <a:t>20 years</a:t>
            </a:r>
          </a:p>
          <a:p>
            <a:endParaRPr lang="en-US" sz="1200" dirty="0" smtClean="0">
              <a:solidFill>
                <a:srgbClr val="FF0000"/>
              </a:solidFill>
            </a:endParaRPr>
          </a:p>
          <a:p>
            <a:r>
              <a:rPr lang="en-US" sz="2800" dirty="0" smtClean="0"/>
              <a:t>Freeway lanes congested: general purpose and carpool </a:t>
            </a:r>
          </a:p>
          <a:p>
            <a:endParaRPr lang="en-US" sz="1200" dirty="0" smtClean="0"/>
          </a:p>
          <a:p>
            <a:r>
              <a:rPr lang="en-US" sz="2800" dirty="0" smtClean="0"/>
              <a:t>Local streets and intersections also congested </a:t>
            </a:r>
          </a:p>
          <a:p>
            <a:endParaRPr lang="en-US" sz="1200" dirty="0" smtClean="0"/>
          </a:p>
          <a:p>
            <a:pPr>
              <a:buNone/>
            </a:pPr>
            <a:endParaRPr lang="en-US" dirty="0" smtClean="0"/>
          </a:p>
          <a:p>
            <a:endParaRPr lang="en-US" dirty="0"/>
          </a:p>
        </p:txBody>
      </p:sp>
      <p:pic>
        <p:nvPicPr>
          <p:cNvPr id="11" name="Picture 5" descr="OCTA5white300.psd"/>
          <p:cNvPicPr>
            <a:picLocks noChangeAspect="1"/>
          </p:cNvPicPr>
          <p:nvPr/>
        </p:nvPicPr>
        <p:blipFill>
          <a:blip r:embed="rId3" cstate="print"/>
          <a:srcRect/>
          <a:stretch>
            <a:fillRect/>
          </a:stretch>
        </p:blipFill>
        <p:spPr bwMode="auto">
          <a:xfrm>
            <a:off x="152400" y="1828800"/>
            <a:ext cx="627755" cy="762000"/>
          </a:xfrm>
          <a:prstGeom prst="rect">
            <a:avLst/>
          </a:prstGeom>
          <a:noFill/>
          <a:ln w="9525">
            <a:noFill/>
            <a:miter lim="800000"/>
            <a:headEnd/>
            <a:tailEnd/>
          </a:ln>
        </p:spPr>
      </p:pic>
      <p:pic>
        <p:nvPicPr>
          <p:cNvPr id="12" name="Picture 11" descr="Measure M 2.png"/>
          <p:cNvPicPr>
            <a:picLocks noChangeAspect="1"/>
          </p:cNvPicPr>
          <p:nvPr/>
        </p:nvPicPr>
        <p:blipFill>
          <a:blip r:embed="rId4" cstate="print"/>
          <a:stretch>
            <a:fillRect/>
          </a:stretch>
        </p:blipFill>
        <p:spPr>
          <a:xfrm>
            <a:off x="0" y="3276600"/>
            <a:ext cx="914400" cy="634767"/>
          </a:xfrm>
          <a:prstGeom prst="rect">
            <a:avLst/>
          </a:prstGeom>
        </p:spPr>
      </p:pic>
      <p:pic>
        <p:nvPicPr>
          <p:cNvPr id="13" name="Picture 6" descr="Caltrans Logo_no background.psd"/>
          <p:cNvPicPr>
            <a:picLocks noChangeAspect="1"/>
          </p:cNvPicPr>
          <p:nvPr/>
        </p:nvPicPr>
        <p:blipFill>
          <a:blip r:embed="rId5" cstate="print"/>
          <a:srcRect/>
          <a:stretch>
            <a:fillRect/>
          </a:stretch>
        </p:blipFill>
        <p:spPr bwMode="auto">
          <a:xfrm>
            <a:off x="-228600" y="4648200"/>
            <a:ext cx="1371600" cy="685800"/>
          </a:xfrm>
          <a:prstGeom prst="rect">
            <a:avLst/>
          </a:prstGeom>
          <a:noFill/>
          <a:ln w="9525">
            <a:noFill/>
            <a:miter lim="800000"/>
            <a:headEnd/>
            <a:tailEnd/>
          </a:ln>
        </p:spPr>
      </p:pic>
      <p:pic>
        <p:nvPicPr>
          <p:cNvPr id="14" name="Picture 4" descr="DOT logo.pdf"/>
          <p:cNvPicPr>
            <a:picLocks noChangeAspect="1"/>
          </p:cNvPicPr>
          <p:nvPr/>
        </p:nvPicPr>
        <p:blipFill>
          <a:blip r:embed="rId6"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9" name="Picture 2" descr="F:\WPDOCS\WATERSCO.DIR\OCTA\OCTA I-5 South\Graphics\Logos\pico_logo.png"/>
          <p:cNvPicPr>
            <a:picLocks noChangeAspect="1" noChangeArrowheads="1"/>
          </p:cNvPicPr>
          <p:nvPr/>
        </p:nvPicPr>
        <p:blipFill>
          <a:blip r:embed="rId7" cstate="print"/>
          <a:srcRect/>
          <a:stretch>
            <a:fillRect/>
          </a:stretch>
        </p:blipFill>
        <p:spPr bwMode="auto">
          <a:xfrm>
            <a:off x="0" y="0"/>
            <a:ext cx="1613647" cy="1371600"/>
          </a:xfrm>
          <a:prstGeom prst="rect">
            <a:avLst/>
          </a:prstGeom>
          <a:noFill/>
        </p:spPr>
      </p:pic>
      <p:pic>
        <p:nvPicPr>
          <p:cNvPr id="2051" name="Picture 3" descr="F:\WPDOCS\WATERSCO.DIR\Transportation Corridor Agency\Graphics\San Clemente Traffic 2-26-10\DSC01634.JPG"/>
          <p:cNvPicPr>
            <a:picLocks noChangeAspect="1" noChangeArrowheads="1"/>
          </p:cNvPicPr>
          <p:nvPr/>
        </p:nvPicPr>
        <p:blipFill>
          <a:blip r:embed="rId8" cstate="print"/>
          <a:srcRect t="40000" b="26667"/>
          <a:stretch>
            <a:fillRect/>
          </a:stretch>
        </p:blipFill>
        <p:spPr bwMode="auto">
          <a:xfrm>
            <a:off x="1447800" y="4724400"/>
            <a:ext cx="7315200" cy="1828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772400" cy="1143000"/>
          </a:xfrm>
        </p:spPr>
        <p:txBody>
          <a:bodyPr/>
          <a:lstStyle/>
          <a:p>
            <a:r>
              <a:rPr lang="en-US" sz="3200" dirty="0" smtClean="0"/>
              <a:t>I-5 South County Goals</a:t>
            </a:r>
            <a:endParaRPr lang="en-US" sz="3200" dirty="0"/>
          </a:p>
        </p:txBody>
      </p:sp>
      <p:sp>
        <p:nvSpPr>
          <p:cNvPr id="3" name="Content Placeholder 2"/>
          <p:cNvSpPr>
            <a:spLocks noGrp="1"/>
          </p:cNvSpPr>
          <p:nvPr>
            <p:ph idx="1"/>
          </p:nvPr>
        </p:nvSpPr>
        <p:spPr>
          <a:xfrm>
            <a:off x="1143000" y="1143000"/>
            <a:ext cx="8001000" cy="3429000"/>
          </a:xfrm>
        </p:spPr>
        <p:txBody>
          <a:bodyPr/>
          <a:lstStyle/>
          <a:p>
            <a:r>
              <a:rPr lang="en-US" sz="2000" dirty="0" smtClean="0"/>
              <a:t>Relieve local street congestion within interchange areas</a:t>
            </a:r>
          </a:p>
          <a:p>
            <a:pPr>
              <a:buNone/>
            </a:pPr>
            <a:endParaRPr lang="en-US" sz="1200" dirty="0" smtClean="0"/>
          </a:p>
          <a:p>
            <a:r>
              <a:rPr lang="en-US" sz="2000" dirty="0" smtClean="0"/>
              <a:t>Reduce congestion on I-5 within the project limits</a:t>
            </a:r>
          </a:p>
          <a:p>
            <a:endParaRPr lang="en-US" sz="1200" dirty="0" smtClean="0"/>
          </a:p>
          <a:p>
            <a:r>
              <a:rPr lang="en-US" sz="2000" dirty="0" smtClean="0"/>
              <a:t>Enhance safety</a:t>
            </a:r>
          </a:p>
          <a:p>
            <a:endParaRPr lang="en-US" sz="1200" dirty="0" smtClean="0"/>
          </a:p>
          <a:p>
            <a:r>
              <a:rPr lang="en-US" sz="2000" dirty="0" smtClean="0"/>
              <a:t>Minimize the amount of right of way acquisition needed for the project</a:t>
            </a:r>
          </a:p>
          <a:p>
            <a:endParaRPr lang="en-US" sz="1200" dirty="0" smtClean="0"/>
          </a:p>
          <a:p>
            <a:r>
              <a:rPr lang="en-US" sz="2000" dirty="0" smtClean="0"/>
              <a:t>Provide continuity of the I-5 main line carpool network within the project limits</a:t>
            </a:r>
          </a:p>
          <a:p>
            <a:endParaRPr lang="en-US" dirty="0" smtClean="0"/>
          </a:p>
          <a:p>
            <a:endParaRPr lang="en-US" dirty="0" smtClean="0"/>
          </a:p>
          <a:p>
            <a:endParaRPr lang="en-US" dirty="0"/>
          </a:p>
        </p:txBody>
      </p:sp>
      <p:pic>
        <p:nvPicPr>
          <p:cNvPr id="3074" name="Picture 2" descr="F:\WPDOCS\WATERSCO.DIR\Transportation Corridor Agency\Graphics\Fast Car Open Highway.jpg"/>
          <p:cNvPicPr>
            <a:picLocks noChangeAspect="1" noChangeArrowheads="1"/>
          </p:cNvPicPr>
          <p:nvPr/>
        </p:nvPicPr>
        <p:blipFill>
          <a:blip r:embed="rId2" cstate="print"/>
          <a:srcRect b="28522"/>
          <a:stretch>
            <a:fillRect/>
          </a:stretch>
        </p:blipFill>
        <p:spPr bwMode="auto">
          <a:xfrm>
            <a:off x="2819400" y="4572426"/>
            <a:ext cx="4800600" cy="2285574"/>
          </a:xfrm>
          <a:prstGeom prst="rect">
            <a:avLst/>
          </a:prstGeom>
          <a:ln>
            <a:noFill/>
          </a:ln>
          <a:effectLst>
            <a:softEdge rad="112500"/>
          </a:effectLst>
        </p:spPr>
      </p:pic>
      <p:pic>
        <p:nvPicPr>
          <p:cNvPr id="11" name="Picture 5" descr="OCTA5white300.psd"/>
          <p:cNvPicPr>
            <a:picLocks noChangeAspect="1"/>
          </p:cNvPicPr>
          <p:nvPr/>
        </p:nvPicPr>
        <p:blipFill>
          <a:blip r:embed="rId3" cstate="print"/>
          <a:srcRect/>
          <a:stretch>
            <a:fillRect/>
          </a:stretch>
        </p:blipFill>
        <p:spPr bwMode="auto">
          <a:xfrm>
            <a:off x="152400" y="1828800"/>
            <a:ext cx="627755" cy="762000"/>
          </a:xfrm>
          <a:prstGeom prst="rect">
            <a:avLst/>
          </a:prstGeom>
          <a:noFill/>
          <a:ln w="9525">
            <a:noFill/>
            <a:miter lim="800000"/>
            <a:headEnd/>
            <a:tailEnd/>
          </a:ln>
        </p:spPr>
      </p:pic>
      <p:pic>
        <p:nvPicPr>
          <p:cNvPr id="12" name="Picture 11" descr="Measure M 2.png"/>
          <p:cNvPicPr>
            <a:picLocks noChangeAspect="1"/>
          </p:cNvPicPr>
          <p:nvPr/>
        </p:nvPicPr>
        <p:blipFill>
          <a:blip r:embed="rId4" cstate="print"/>
          <a:stretch>
            <a:fillRect/>
          </a:stretch>
        </p:blipFill>
        <p:spPr>
          <a:xfrm>
            <a:off x="0" y="3276600"/>
            <a:ext cx="914400" cy="634767"/>
          </a:xfrm>
          <a:prstGeom prst="rect">
            <a:avLst/>
          </a:prstGeom>
        </p:spPr>
      </p:pic>
      <p:pic>
        <p:nvPicPr>
          <p:cNvPr id="13" name="Picture 6" descr="Caltrans Logo_no background.psd"/>
          <p:cNvPicPr>
            <a:picLocks noChangeAspect="1"/>
          </p:cNvPicPr>
          <p:nvPr/>
        </p:nvPicPr>
        <p:blipFill>
          <a:blip r:embed="rId5" cstate="print"/>
          <a:srcRect/>
          <a:stretch>
            <a:fillRect/>
          </a:stretch>
        </p:blipFill>
        <p:spPr bwMode="auto">
          <a:xfrm>
            <a:off x="-228600" y="4648200"/>
            <a:ext cx="1371600" cy="685800"/>
          </a:xfrm>
          <a:prstGeom prst="rect">
            <a:avLst/>
          </a:prstGeom>
          <a:noFill/>
          <a:ln w="9525">
            <a:noFill/>
            <a:miter lim="800000"/>
            <a:headEnd/>
            <a:tailEnd/>
          </a:ln>
        </p:spPr>
      </p:pic>
      <p:pic>
        <p:nvPicPr>
          <p:cNvPr id="14" name="Picture 4" descr="DOT logo.pdf"/>
          <p:cNvPicPr>
            <a:picLocks noChangeAspect="1"/>
          </p:cNvPicPr>
          <p:nvPr/>
        </p:nvPicPr>
        <p:blipFill>
          <a:blip r:embed="rId6"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9" name="Picture 2" descr="F:\WPDOCS\WATERSCO.DIR\OCTA\OCTA I-5 South\Graphics\Logos\pico_logo.png"/>
          <p:cNvPicPr>
            <a:picLocks noChangeAspect="1" noChangeArrowheads="1"/>
          </p:cNvPicPr>
          <p:nvPr/>
        </p:nvPicPr>
        <p:blipFill>
          <a:blip r:embed="rId7" cstate="print"/>
          <a:srcRect/>
          <a:stretch>
            <a:fillRect/>
          </a:stretch>
        </p:blipFill>
        <p:spPr bwMode="auto">
          <a:xfrm>
            <a:off x="0" y="0"/>
            <a:ext cx="1613647" cy="1371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762000" y="152400"/>
            <a:ext cx="8839200" cy="1066800"/>
          </a:xfrm>
        </p:spPr>
        <p:txBody>
          <a:bodyPr/>
          <a:lstStyle/>
          <a:p>
            <a:pPr algn="ctr"/>
            <a:r>
              <a:rPr lang="en-US" sz="2000" dirty="0" smtClean="0"/>
              <a:t>Project I</a:t>
            </a:r>
            <a:br>
              <a:rPr lang="en-US" sz="2000" dirty="0" smtClean="0"/>
            </a:br>
            <a:r>
              <a:rPr lang="en-US" sz="2000" dirty="0" smtClean="0"/>
              <a:t>I-5 from Avenida Pico to San Juan Creek Road</a:t>
            </a:r>
            <a:endParaRPr lang="en-US" sz="2000" dirty="0"/>
          </a:p>
        </p:txBody>
      </p:sp>
      <p:sp>
        <p:nvSpPr>
          <p:cNvPr id="6" name="Down Arrow 5"/>
          <p:cNvSpPr/>
          <p:nvPr/>
        </p:nvSpPr>
        <p:spPr bwMode="auto">
          <a:xfrm>
            <a:off x="6553200" y="548640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chemeClr val="accent1"/>
              </a:buClr>
              <a:buSzPct val="50000"/>
              <a:buFont typeface="Wingdings 2" pitchFamily="18"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4" name="Down Arrow 3"/>
          <p:cNvSpPr/>
          <p:nvPr/>
        </p:nvSpPr>
        <p:spPr bwMode="auto">
          <a:xfrm>
            <a:off x="6324600" y="525780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chemeClr val="accent1"/>
              </a:buClr>
              <a:buSzPct val="50000"/>
              <a:buFont typeface="Wingdings 2" pitchFamily="18" charset="2"/>
              <a:buChar char=""/>
              <a:tabLst/>
            </a:pPr>
            <a:endParaRPr kumimoji="0" lang="en-US" sz="2000" b="0" i="0" u="none" strike="noStrike" cap="none" normalizeH="0" baseline="0" dirty="0" smtClean="0">
              <a:ln>
                <a:noFill/>
              </a:ln>
              <a:solidFill>
                <a:schemeClr val="accent1">
                  <a:lumMod val="50000"/>
                </a:schemeClr>
              </a:solidFill>
              <a:effectLst/>
              <a:latin typeface="Arial" charset="0"/>
            </a:endParaRPr>
          </a:p>
        </p:txBody>
      </p:sp>
      <p:pic>
        <p:nvPicPr>
          <p:cNvPr id="14" name="Picture 5" descr="OCTA5white300.psd"/>
          <p:cNvPicPr>
            <a:picLocks noChangeAspect="1"/>
          </p:cNvPicPr>
          <p:nvPr/>
        </p:nvPicPr>
        <p:blipFill>
          <a:blip r:embed="rId2" cstate="print"/>
          <a:srcRect/>
          <a:stretch>
            <a:fillRect/>
          </a:stretch>
        </p:blipFill>
        <p:spPr bwMode="auto">
          <a:xfrm>
            <a:off x="152400" y="1828800"/>
            <a:ext cx="627755" cy="762000"/>
          </a:xfrm>
          <a:prstGeom prst="rect">
            <a:avLst/>
          </a:prstGeom>
          <a:noFill/>
          <a:ln w="9525">
            <a:noFill/>
            <a:miter lim="800000"/>
            <a:headEnd/>
            <a:tailEnd/>
          </a:ln>
        </p:spPr>
      </p:pic>
      <p:pic>
        <p:nvPicPr>
          <p:cNvPr id="15" name="Picture 14" descr="Measure M 2.png"/>
          <p:cNvPicPr>
            <a:picLocks noChangeAspect="1"/>
          </p:cNvPicPr>
          <p:nvPr/>
        </p:nvPicPr>
        <p:blipFill>
          <a:blip r:embed="rId3" cstate="print"/>
          <a:stretch>
            <a:fillRect/>
          </a:stretch>
        </p:blipFill>
        <p:spPr>
          <a:xfrm>
            <a:off x="0" y="3276600"/>
            <a:ext cx="914400" cy="634767"/>
          </a:xfrm>
          <a:prstGeom prst="rect">
            <a:avLst/>
          </a:prstGeom>
        </p:spPr>
      </p:pic>
      <p:pic>
        <p:nvPicPr>
          <p:cNvPr id="16" name="Picture 6" descr="Caltrans Logo_no background.psd"/>
          <p:cNvPicPr>
            <a:picLocks noChangeAspect="1"/>
          </p:cNvPicPr>
          <p:nvPr/>
        </p:nvPicPr>
        <p:blipFill>
          <a:blip r:embed="rId4" cstate="print"/>
          <a:srcRect/>
          <a:stretch>
            <a:fillRect/>
          </a:stretch>
        </p:blipFill>
        <p:spPr bwMode="auto">
          <a:xfrm>
            <a:off x="-228600" y="4648200"/>
            <a:ext cx="1371600" cy="685800"/>
          </a:xfrm>
          <a:prstGeom prst="rect">
            <a:avLst/>
          </a:prstGeom>
          <a:noFill/>
          <a:ln w="9525">
            <a:noFill/>
            <a:miter lim="800000"/>
            <a:headEnd/>
            <a:tailEnd/>
          </a:ln>
        </p:spPr>
      </p:pic>
      <p:pic>
        <p:nvPicPr>
          <p:cNvPr id="17" name="Picture 4" descr="DOT logo.pdf"/>
          <p:cNvPicPr>
            <a:picLocks noChangeAspect="1"/>
          </p:cNvPicPr>
          <p:nvPr/>
        </p:nvPicPr>
        <p:blipFill>
          <a:blip r:embed="rId5"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12" name="Content Placeholder 11" descr="12.5.12 pico to sjc.JPG"/>
          <p:cNvPicPr>
            <a:picLocks noGrp="1" noChangeAspect="1"/>
          </p:cNvPicPr>
          <p:nvPr>
            <p:ph idx="1"/>
          </p:nvPr>
        </p:nvPicPr>
        <p:blipFill>
          <a:blip r:embed="rId6" cstate="print"/>
          <a:stretch>
            <a:fillRect/>
          </a:stretch>
        </p:blipFill>
        <p:spPr>
          <a:xfrm>
            <a:off x="1295400" y="1371600"/>
            <a:ext cx="7696200" cy="5064100"/>
          </a:xfrm>
        </p:spPr>
      </p:pic>
      <p:pic>
        <p:nvPicPr>
          <p:cNvPr id="10" name="Picture 2" descr="F:\WPDOCS\WATERSCO.DIR\OCTA\OCTA I-5 South\Graphics\Logos\pico_logo.png"/>
          <p:cNvPicPr>
            <a:picLocks noChangeAspect="1" noChangeArrowheads="1"/>
          </p:cNvPicPr>
          <p:nvPr/>
        </p:nvPicPr>
        <p:blipFill>
          <a:blip r:embed="rId7" cstate="print"/>
          <a:srcRect/>
          <a:stretch>
            <a:fillRect/>
          </a:stretch>
        </p:blipFill>
        <p:spPr bwMode="auto">
          <a:xfrm>
            <a:off x="0" y="0"/>
            <a:ext cx="1613647" cy="1371600"/>
          </a:xfrm>
          <a:prstGeom prst="rect">
            <a:avLst/>
          </a:prstGeom>
          <a:noFill/>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762000" y="152400"/>
            <a:ext cx="8839200" cy="1066800"/>
          </a:xfrm>
        </p:spPr>
        <p:txBody>
          <a:bodyPr/>
          <a:lstStyle/>
          <a:p>
            <a:pPr algn="ctr"/>
            <a:r>
              <a:rPr lang="en-US" sz="2000" dirty="0" smtClean="0"/>
              <a:t>Project I</a:t>
            </a:r>
            <a:br>
              <a:rPr lang="en-US" sz="2000" dirty="0" smtClean="0"/>
            </a:br>
            <a:r>
              <a:rPr lang="en-US" sz="2000" dirty="0" smtClean="0"/>
              <a:t>I-5 from Avenida Pico to San Juan Creek Road</a:t>
            </a:r>
            <a:endParaRPr lang="en-US" sz="2000" dirty="0"/>
          </a:p>
        </p:txBody>
      </p:sp>
      <p:sp>
        <p:nvSpPr>
          <p:cNvPr id="6" name="Down Arrow 5"/>
          <p:cNvSpPr/>
          <p:nvPr/>
        </p:nvSpPr>
        <p:spPr bwMode="auto">
          <a:xfrm>
            <a:off x="6553200" y="548640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chemeClr val="accent1"/>
              </a:buClr>
              <a:buSzPct val="50000"/>
              <a:buFont typeface="Wingdings 2" pitchFamily="18"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4" name="Down Arrow 3"/>
          <p:cNvSpPr/>
          <p:nvPr/>
        </p:nvSpPr>
        <p:spPr bwMode="auto">
          <a:xfrm>
            <a:off x="6324600" y="525780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chemeClr val="accent1"/>
              </a:buClr>
              <a:buSzPct val="50000"/>
              <a:buFont typeface="Wingdings 2" pitchFamily="18" charset="2"/>
              <a:buChar char=""/>
              <a:tabLst/>
            </a:pPr>
            <a:endParaRPr kumimoji="0" lang="en-US" sz="2000" b="0" i="0" u="none" strike="noStrike" cap="none" normalizeH="0" baseline="0" dirty="0" smtClean="0">
              <a:ln>
                <a:noFill/>
              </a:ln>
              <a:solidFill>
                <a:schemeClr val="accent1">
                  <a:lumMod val="50000"/>
                </a:schemeClr>
              </a:solidFill>
              <a:effectLst/>
              <a:latin typeface="Arial" charset="0"/>
            </a:endParaRPr>
          </a:p>
        </p:txBody>
      </p:sp>
      <p:pic>
        <p:nvPicPr>
          <p:cNvPr id="14" name="Picture 5" descr="OCTA5white300.psd"/>
          <p:cNvPicPr>
            <a:picLocks noChangeAspect="1"/>
          </p:cNvPicPr>
          <p:nvPr/>
        </p:nvPicPr>
        <p:blipFill>
          <a:blip r:embed="rId2" cstate="print"/>
          <a:srcRect/>
          <a:stretch>
            <a:fillRect/>
          </a:stretch>
        </p:blipFill>
        <p:spPr bwMode="auto">
          <a:xfrm>
            <a:off x="152400" y="1828800"/>
            <a:ext cx="627755" cy="762000"/>
          </a:xfrm>
          <a:prstGeom prst="rect">
            <a:avLst/>
          </a:prstGeom>
          <a:noFill/>
          <a:ln w="9525">
            <a:noFill/>
            <a:miter lim="800000"/>
            <a:headEnd/>
            <a:tailEnd/>
          </a:ln>
        </p:spPr>
      </p:pic>
      <p:pic>
        <p:nvPicPr>
          <p:cNvPr id="15" name="Picture 14" descr="Measure M 2.png"/>
          <p:cNvPicPr>
            <a:picLocks noChangeAspect="1"/>
          </p:cNvPicPr>
          <p:nvPr/>
        </p:nvPicPr>
        <p:blipFill>
          <a:blip r:embed="rId3" cstate="print"/>
          <a:stretch>
            <a:fillRect/>
          </a:stretch>
        </p:blipFill>
        <p:spPr>
          <a:xfrm>
            <a:off x="0" y="3276600"/>
            <a:ext cx="914400" cy="634767"/>
          </a:xfrm>
          <a:prstGeom prst="rect">
            <a:avLst/>
          </a:prstGeom>
        </p:spPr>
      </p:pic>
      <p:pic>
        <p:nvPicPr>
          <p:cNvPr id="16" name="Picture 6" descr="Caltrans Logo_no background.psd"/>
          <p:cNvPicPr>
            <a:picLocks noChangeAspect="1"/>
          </p:cNvPicPr>
          <p:nvPr/>
        </p:nvPicPr>
        <p:blipFill>
          <a:blip r:embed="rId4" cstate="print"/>
          <a:srcRect/>
          <a:stretch>
            <a:fillRect/>
          </a:stretch>
        </p:blipFill>
        <p:spPr bwMode="auto">
          <a:xfrm>
            <a:off x="-228600" y="4648200"/>
            <a:ext cx="1371600" cy="685800"/>
          </a:xfrm>
          <a:prstGeom prst="rect">
            <a:avLst/>
          </a:prstGeom>
          <a:noFill/>
          <a:ln w="9525">
            <a:noFill/>
            <a:miter lim="800000"/>
            <a:headEnd/>
            <a:tailEnd/>
          </a:ln>
        </p:spPr>
      </p:pic>
      <p:pic>
        <p:nvPicPr>
          <p:cNvPr id="17" name="Picture 4" descr="DOT logo.pdf"/>
          <p:cNvPicPr>
            <a:picLocks noChangeAspect="1"/>
          </p:cNvPicPr>
          <p:nvPr/>
        </p:nvPicPr>
        <p:blipFill>
          <a:blip r:embed="rId5"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12" name="Content Placeholder 11" descr="12.5.12 pico to sjc.JPG"/>
          <p:cNvPicPr>
            <a:picLocks noGrp="1" noChangeAspect="1"/>
          </p:cNvPicPr>
          <p:nvPr>
            <p:ph idx="1"/>
          </p:nvPr>
        </p:nvPicPr>
        <p:blipFill>
          <a:blip r:embed="rId6" cstate="print"/>
          <a:stretch>
            <a:fillRect/>
          </a:stretch>
        </p:blipFill>
        <p:spPr>
          <a:xfrm>
            <a:off x="1600200" y="2286000"/>
            <a:ext cx="6948327" cy="4572000"/>
          </a:xfrm>
        </p:spPr>
      </p:pic>
      <p:pic>
        <p:nvPicPr>
          <p:cNvPr id="10" name="Picture 2" descr="F:\WPDOCS\WATERSCO.DIR\OCTA\OCTA I-5 South\Graphics\Logos\pico_logo.png"/>
          <p:cNvPicPr>
            <a:picLocks noChangeAspect="1" noChangeArrowheads="1"/>
          </p:cNvPicPr>
          <p:nvPr/>
        </p:nvPicPr>
        <p:blipFill>
          <a:blip r:embed="rId7" cstate="print"/>
          <a:srcRect/>
          <a:stretch>
            <a:fillRect/>
          </a:stretch>
        </p:blipFill>
        <p:spPr bwMode="auto">
          <a:xfrm>
            <a:off x="0" y="0"/>
            <a:ext cx="1613647" cy="1371600"/>
          </a:xfrm>
          <a:prstGeom prst="rect">
            <a:avLst/>
          </a:prstGeom>
          <a:noFill/>
        </p:spPr>
      </p:pic>
      <p:sp>
        <p:nvSpPr>
          <p:cNvPr id="18" name="Oval 17"/>
          <p:cNvSpPr/>
          <p:nvPr/>
        </p:nvSpPr>
        <p:spPr bwMode="auto">
          <a:xfrm rot="1620000">
            <a:off x="4829291" y="3197578"/>
            <a:ext cx="403839" cy="123042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chemeClr val="accent1"/>
              </a:buClr>
              <a:buSzPct val="50000"/>
              <a:buFont typeface="Wingdings 2" pitchFamily="18"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19" name="Oval 18"/>
          <p:cNvSpPr/>
          <p:nvPr/>
        </p:nvSpPr>
        <p:spPr bwMode="auto">
          <a:xfrm rot="7440000">
            <a:off x="5467875" y="3956738"/>
            <a:ext cx="315422" cy="200182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chemeClr val="accent1"/>
              </a:buClr>
              <a:buSzPct val="50000"/>
              <a:buFont typeface="Wingdings 2" pitchFamily="18"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20" name="Oval 19"/>
          <p:cNvSpPr/>
          <p:nvPr/>
        </p:nvSpPr>
        <p:spPr bwMode="auto">
          <a:xfrm rot="-3120000">
            <a:off x="6520607" y="5404243"/>
            <a:ext cx="325179" cy="69771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chemeClr val="accent1"/>
              </a:buClr>
              <a:buSzPct val="50000"/>
              <a:buFont typeface="Wingdings 2" pitchFamily="18"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23" name="Rectangle 3"/>
          <p:cNvSpPr txBox="1">
            <a:spLocks noChangeArrowheads="1"/>
          </p:cNvSpPr>
          <p:nvPr/>
        </p:nvSpPr>
        <p:spPr bwMode="auto">
          <a:xfrm>
            <a:off x="1219200" y="1066800"/>
            <a:ext cx="807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folHlink"/>
              </a:buClr>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    </a:t>
            </a:r>
            <a:r>
              <a:rPr kumimoji="0" lang="en-US" sz="1800" b="1" i="0" u="sng" strike="noStrike" kern="0" cap="none" spc="0" normalizeH="0" baseline="0" noProof="0" dirty="0" smtClean="0">
                <a:ln>
                  <a:noFill/>
                </a:ln>
                <a:solidFill>
                  <a:schemeClr val="tx1"/>
                </a:solidFill>
                <a:effectLst/>
                <a:uLnTx/>
                <a:uFillTx/>
                <a:latin typeface="+mn-lt"/>
                <a:ea typeface="+mn-ea"/>
                <a:cs typeface="+mn-cs"/>
              </a:rPr>
              <a:t>Segments </a:t>
            </a:r>
            <a:r>
              <a:rPr kumimoji="0" lang="en-US" sz="1800" b="0" i="0" u="none" strike="noStrike" kern="0" cap="none" spc="0" normalizeH="0" baseline="0" noProof="0" dirty="0" smtClean="0">
                <a:ln>
                  <a:noFill/>
                </a:ln>
                <a:solidFill>
                  <a:schemeClr val="tx1"/>
                </a:solidFill>
                <a:effectLst/>
                <a:uLnTx/>
                <a:uFillTx/>
                <a:latin typeface="+mn-lt"/>
                <a:ea typeface="+mn-ea"/>
                <a:cs typeface="+mn-cs"/>
              </a:rPr>
              <a:t>			                  </a:t>
            </a:r>
            <a:r>
              <a:rPr kumimoji="0" lang="en-US" sz="1800" b="1" i="0" u="sng" strike="noStrike" kern="0" cap="none" spc="0" normalizeH="0" baseline="0" noProof="0" dirty="0" smtClean="0">
                <a:ln>
                  <a:noFill/>
                </a:ln>
                <a:solidFill>
                  <a:schemeClr val="tx1"/>
                </a:solidFill>
                <a:effectLst/>
                <a:uLnTx/>
                <a:uFillTx/>
                <a:latin typeface="+mn-lt"/>
                <a:ea typeface="+mn-ea"/>
                <a:cs typeface="+mn-cs"/>
              </a:rPr>
              <a:t>Construction Schedule</a:t>
            </a:r>
            <a:endParaRPr lang="en-US" sz="1800" kern="0" dirty="0" smtClean="0">
              <a:latin typeface="+mn-lt"/>
            </a:endParaRPr>
          </a:p>
          <a:p>
            <a:pPr marL="342900" marR="0" lvl="0" indent="-342900" algn="l" defTabSz="914400" rtl="0" eaLnBrk="1" fontAlgn="base" latinLnBrk="0" hangingPunct="1">
              <a:lnSpc>
                <a:spcPct val="90000"/>
              </a:lnSpc>
              <a:spcBef>
                <a:spcPct val="20000"/>
              </a:spcBef>
              <a:spcAft>
                <a:spcPct val="0"/>
              </a:spcAft>
              <a:buClr>
                <a:schemeClr val="folHlink"/>
              </a:buClr>
              <a:buSzTx/>
              <a:buFont typeface="Wingdings" pitchFamily="2" charset="2"/>
              <a:buNone/>
              <a:tabLst/>
              <a:defRPr/>
            </a:pPr>
            <a:r>
              <a:rPr lang="en-US" sz="1800" dirty="0" smtClean="0"/>
              <a:t>San Juan Creek Road to PCH	     	      Late 2013 to 2015</a:t>
            </a:r>
          </a:p>
          <a:p>
            <a:pPr marL="342900" marR="0" lvl="0" indent="-342900" algn="l" defTabSz="914400" rtl="0" eaLnBrk="1" fontAlgn="base" latinLnBrk="0" hangingPunct="1">
              <a:lnSpc>
                <a:spcPct val="90000"/>
              </a:lnSpc>
              <a:spcBef>
                <a:spcPct val="20000"/>
              </a:spcBef>
              <a:spcAft>
                <a:spcPct val="0"/>
              </a:spcAft>
              <a:buClr>
                <a:schemeClr val="folHlink"/>
              </a:buClr>
              <a:buSzTx/>
              <a:buNone/>
              <a:tabLst/>
              <a:defRPr/>
            </a:pPr>
            <a:endParaRPr lang="en-US" sz="1800" kern="0" dirty="0" smtClean="0">
              <a:latin typeface="+mn-lt"/>
            </a:endParaRPr>
          </a:p>
          <a:p>
            <a:pPr marL="342900" indent="-342900">
              <a:lnSpc>
                <a:spcPct val="90000"/>
              </a:lnSpc>
              <a:buClr>
                <a:schemeClr val="folHlink"/>
              </a:buClr>
              <a:buSzTx/>
              <a:buNone/>
            </a:pPr>
            <a:r>
              <a:rPr kumimoji="0" lang="en-US" sz="1800" b="0" i="0" u="none" strike="noStrike" kern="0" cap="none" spc="0" normalizeH="0" baseline="0" noProof="0" dirty="0" smtClean="0">
                <a:ln>
                  <a:noFill/>
                </a:ln>
                <a:solidFill>
                  <a:schemeClr val="tx1"/>
                </a:solidFill>
                <a:effectLst/>
                <a:uLnTx/>
                <a:uFillTx/>
                <a:latin typeface="+mn-lt"/>
                <a:ea typeface="+mn-ea"/>
                <a:cs typeface="+mn-cs"/>
              </a:rPr>
              <a:t>Vista Hermosa to </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Avenida</a:t>
            </a:r>
            <a:r>
              <a:rPr kumimoji="0" lang="en-US" sz="1800" b="0" i="0" u="none" strike="noStrike" kern="0" cap="none" spc="0" normalizeH="0" baseline="0" noProof="0" dirty="0" smtClean="0">
                <a:ln>
                  <a:noFill/>
                </a:ln>
                <a:solidFill>
                  <a:schemeClr val="tx1"/>
                </a:solidFill>
                <a:effectLst/>
                <a:uLnTx/>
                <a:uFillTx/>
                <a:latin typeface="+mn-lt"/>
                <a:ea typeface="+mn-ea"/>
                <a:cs typeface="+mn-cs"/>
              </a:rPr>
              <a:t> Pico		</a:t>
            </a:r>
            <a:r>
              <a:rPr kumimoji="0" lang="en-US" sz="1800" b="0" i="0" u="none" strike="noStrike" kern="0" cap="none" spc="0" normalizeH="0" noProof="0" dirty="0" smtClean="0">
                <a:ln>
                  <a:noFill/>
                </a:ln>
                <a:solidFill>
                  <a:schemeClr val="tx1"/>
                </a:solidFill>
                <a:effectLst/>
                <a:uLnTx/>
                <a:uFillTx/>
                <a:latin typeface="+mn-lt"/>
                <a:ea typeface="+mn-ea"/>
                <a:cs typeface="+mn-cs"/>
              </a:rPr>
              <a:t>     </a:t>
            </a:r>
            <a:r>
              <a:rPr kumimoji="0" lang="en-US" sz="1800" b="0" i="0" u="none" strike="noStrike" kern="0" cap="none" spc="0" normalizeH="0" noProof="0" smtClean="0">
                <a:ln>
                  <a:noFill/>
                </a:ln>
                <a:solidFill>
                  <a:schemeClr val="tx1"/>
                </a:solidFill>
                <a:effectLst/>
                <a:uLnTx/>
                <a:uFillTx/>
                <a:latin typeface="+mn-lt"/>
                <a:ea typeface="+mn-ea"/>
                <a:cs typeface="+mn-cs"/>
              </a:rPr>
              <a:t>Late 2014-2017</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4" name="TextBox 23"/>
          <p:cNvSpPr txBox="1"/>
          <p:nvPr/>
        </p:nvSpPr>
        <p:spPr>
          <a:xfrm>
            <a:off x="1143000" y="1676400"/>
            <a:ext cx="7543800" cy="369332"/>
          </a:xfrm>
          <a:prstGeom prst="rect">
            <a:avLst/>
          </a:prstGeom>
          <a:noFill/>
        </p:spPr>
        <p:txBody>
          <a:bodyPr wrap="square" rtlCol="0">
            <a:spAutoFit/>
          </a:bodyPr>
          <a:lstStyle/>
          <a:p>
            <a:pPr>
              <a:buClr>
                <a:srgbClr val="FFC000"/>
              </a:buClr>
              <a:buSzPct val="100000"/>
              <a:buNone/>
            </a:pPr>
            <a:r>
              <a:rPr lang="en-US" sz="1800" dirty="0" smtClean="0"/>
              <a:t> PCH to Vista Hermosa		                     Late 2013 to 2015 </a:t>
            </a:r>
            <a:endParaRPr lang="en-US" sz="1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linds(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grpId="1" nodeType="with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Effect transition="in" filter="blinds(horizontal)">
                                      <p:cBhvr>
                                        <p:cTn id="26" dur="500"/>
                                        <p:tgtEl>
                                          <p:spTgt spid="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23">
                                            <p:txEl>
                                              <p:pRg st="3" end="3"/>
                                            </p:txEl>
                                          </p:spTgt>
                                        </p:tgtEl>
                                        <p:attrNameLst>
                                          <p:attrName>style.visibility</p:attrName>
                                        </p:attrNameLst>
                                      </p:cBhvr>
                                      <p:to>
                                        <p:strVal val="visible"/>
                                      </p:to>
                                    </p:set>
                                    <p:animEffect transition="in" filter="blinds(horizontal)">
                                      <p:cBhvr>
                                        <p:cTn id="37" dur="500"/>
                                        <p:tgtEl>
                                          <p:spTgt spid="2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uiExpand="1" build="allAtOnce"/>
      <p:bldP spid="23" grpId="1" uiExpand="1" build="allAtOnce"/>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8839200" cy="1143000"/>
          </a:xfrm>
        </p:spPr>
        <p:txBody>
          <a:bodyPr/>
          <a:lstStyle/>
          <a:p>
            <a:r>
              <a:rPr lang="en-US" sz="2400" dirty="0" smtClean="0"/>
              <a:t>Project Highlights – Pico to San Juan Creek </a:t>
            </a:r>
            <a:endParaRPr lang="en-US" sz="2400" dirty="0"/>
          </a:p>
        </p:txBody>
      </p:sp>
      <p:sp>
        <p:nvSpPr>
          <p:cNvPr id="3" name="Text Placeholder 2"/>
          <p:cNvSpPr>
            <a:spLocks noGrp="1"/>
          </p:cNvSpPr>
          <p:nvPr>
            <p:ph type="body" sz="half" idx="1"/>
          </p:nvPr>
        </p:nvSpPr>
        <p:spPr>
          <a:xfrm>
            <a:off x="990600" y="1219200"/>
            <a:ext cx="8153400" cy="5638800"/>
          </a:xfrm>
        </p:spPr>
        <p:txBody>
          <a:bodyPr/>
          <a:lstStyle/>
          <a:p>
            <a:r>
              <a:rPr lang="en-US" sz="2200" dirty="0" smtClean="0"/>
              <a:t>Add one carpool lane in each direction </a:t>
            </a:r>
          </a:p>
          <a:p>
            <a:pPr>
              <a:buNone/>
            </a:pPr>
            <a:endParaRPr lang="en-US" sz="500" dirty="0" smtClean="0"/>
          </a:p>
          <a:p>
            <a:r>
              <a:rPr lang="en-US" sz="2200" dirty="0" smtClean="0"/>
              <a:t>Improve sight distance on SB horizontal curve north of PCH</a:t>
            </a:r>
          </a:p>
          <a:p>
            <a:pPr>
              <a:buNone/>
            </a:pPr>
            <a:endParaRPr lang="en-US" sz="500" dirty="0" smtClean="0"/>
          </a:p>
          <a:p>
            <a:r>
              <a:rPr lang="en-US" sz="2200" dirty="0" smtClean="0"/>
              <a:t>Reconstruct Avenida Pico interchange:</a:t>
            </a:r>
          </a:p>
          <a:p>
            <a:pPr lvl="1"/>
            <a:r>
              <a:rPr lang="en-US" sz="2000" dirty="0" smtClean="0"/>
              <a:t>Widen northbound Avenida Pico on-ramp to three lanes</a:t>
            </a:r>
          </a:p>
          <a:p>
            <a:pPr lvl="1"/>
            <a:r>
              <a:rPr lang="en-US" sz="2000" dirty="0" smtClean="0"/>
              <a:t>Provide dual left-turn lanes to both NB and SB Avenida Pico            off-ramps</a:t>
            </a:r>
          </a:p>
          <a:p>
            <a:pPr>
              <a:buNone/>
            </a:pPr>
            <a:endParaRPr lang="en-US" sz="500" dirty="0" smtClean="0"/>
          </a:p>
          <a:p>
            <a:r>
              <a:rPr lang="en-US" sz="2200" dirty="0" smtClean="0"/>
              <a:t>Add soundwalls</a:t>
            </a:r>
          </a:p>
          <a:p>
            <a:pPr>
              <a:buNone/>
            </a:pPr>
            <a:endParaRPr lang="en-US" sz="500" dirty="0" smtClean="0"/>
          </a:p>
          <a:p>
            <a:r>
              <a:rPr lang="en-US" sz="2200" dirty="0" smtClean="0"/>
              <a:t>Approximately $275 million from Measure M, federal and state funds</a:t>
            </a:r>
          </a:p>
          <a:p>
            <a:r>
              <a:rPr lang="en-US" sz="2200" dirty="0" smtClean="0"/>
              <a:t>Construction begins late 2013 </a:t>
            </a:r>
          </a:p>
          <a:p>
            <a:endParaRPr lang="en-US" sz="2200" dirty="0" smtClean="0"/>
          </a:p>
          <a:p>
            <a:pPr algn="r">
              <a:buNone/>
            </a:pPr>
            <a:r>
              <a:rPr lang="en-US" sz="1800" dirty="0" smtClean="0"/>
              <a:t>NB= northbound</a:t>
            </a:r>
          </a:p>
          <a:p>
            <a:pPr algn="r">
              <a:buNone/>
            </a:pPr>
            <a:r>
              <a:rPr lang="en-US" sz="1800" dirty="0" smtClean="0"/>
              <a:t>SB= southbound </a:t>
            </a:r>
            <a:endParaRPr lang="en-US" sz="1800" dirty="0"/>
          </a:p>
        </p:txBody>
      </p:sp>
      <p:pic>
        <p:nvPicPr>
          <p:cNvPr id="10" name="Picture 5" descr="OCTA5white300.psd"/>
          <p:cNvPicPr>
            <a:picLocks noChangeAspect="1"/>
          </p:cNvPicPr>
          <p:nvPr/>
        </p:nvPicPr>
        <p:blipFill>
          <a:blip r:embed="rId2" cstate="print"/>
          <a:srcRect/>
          <a:stretch>
            <a:fillRect/>
          </a:stretch>
        </p:blipFill>
        <p:spPr bwMode="auto">
          <a:xfrm>
            <a:off x="152400" y="1828800"/>
            <a:ext cx="627755" cy="762000"/>
          </a:xfrm>
          <a:prstGeom prst="rect">
            <a:avLst/>
          </a:prstGeom>
          <a:noFill/>
          <a:ln w="9525">
            <a:noFill/>
            <a:miter lim="800000"/>
            <a:headEnd/>
            <a:tailEnd/>
          </a:ln>
        </p:spPr>
      </p:pic>
      <p:pic>
        <p:nvPicPr>
          <p:cNvPr id="11" name="Picture 10" descr="Measure M 2.png"/>
          <p:cNvPicPr>
            <a:picLocks noChangeAspect="1"/>
          </p:cNvPicPr>
          <p:nvPr/>
        </p:nvPicPr>
        <p:blipFill>
          <a:blip r:embed="rId3" cstate="print"/>
          <a:stretch>
            <a:fillRect/>
          </a:stretch>
        </p:blipFill>
        <p:spPr>
          <a:xfrm>
            <a:off x="0" y="3276600"/>
            <a:ext cx="914400" cy="634767"/>
          </a:xfrm>
          <a:prstGeom prst="rect">
            <a:avLst/>
          </a:prstGeom>
        </p:spPr>
      </p:pic>
      <p:pic>
        <p:nvPicPr>
          <p:cNvPr id="12" name="Picture 6" descr="Caltrans Logo_no background.psd"/>
          <p:cNvPicPr>
            <a:picLocks noChangeAspect="1"/>
          </p:cNvPicPr>
          <p:nvPr/>
        </p:nvPicPr>
        <p:blipFill>
          <a:blip r:embed="rId4" cstate="print"/>
          <a:srcRect/>
          <a:stretch>
            <a:fillRect/>
          </a:stretch>
        </p:blipFill>
        <p:spPr bwMode="auto">
          <a:xfrm>
            <a:off x="-228600" y="4648200"/>
            <a:ext cx="1371600" cy="685800"/>
          </a:xfrm>
          <a:prstGeom prst="rect">
            <a:avLst/>
          </a:prstGeom>
          <a:noFill/>
          <a:ln w="9525">
            <a:noFill/>
            <a:miter lim="800000"/>
            <a:headEnd/>
            <a:tailEnd/>
          </a:ln>
        </p:spPr>
      </p:pic>
      <p:pic>
        <p:nvPicPr>
          <p:cNvPr id="13" name="Picture 4" descr="DOT logo.pdf"/>
          <p:cNvPicPr>
            <a:picLocks noChangeAspect="1"/>
          </p:cNvPicPr>
          <p:nvPr/>
        </p:nvPicPr>
        <p:blipFill>
          <a:blip r:embed="rId5" cstate="print"/>
          <a:srcRect l="33719" t="32727" r="33968" b="30910"/>
          <a:stretch>
            <a:fillRect/>
          </a:stretch>
        </p:blipFill>
        <p:spPr bwMode="auto">
          <a:xfrm>
            <a:off x="0" y="5996918"/>
            <a:ext cx="990599" cy="861082"/>
          </a:xfrm>
          <a:prstGeom prst="rect">
            <a:avLst/>
          </a:prstGeom>
          <a:noFill/>
          <a:ln w="9525">
            <a:noFill/>
            <a:miter lim="800000"/>
            <a:headEnd/>
            <a:tailEnd/>
          </a:ln>
        </p:spPr>
      </p:pic>
      <p:pic>
        <p:nvPicPr>
          <p:cNvPr id="8" name="Picture 2" descr="F:\WPDOCS\WATERSCO.DIR\OCTA\OCTA I-5 South\Graphics\Logos\pico_logo.png"/>
          <p:cNvPicPr>
            <a:picLocks noChangeAspect="1" noChangeArrowheads="1"/>
          </p:cNvPicPr>
          <p:nvPr/>
        </p:nvPicPr>
        <p:blipFill>
          <a:blip r:embed="rId6" cstate="print"/>
          <a:srcRect/>
          <a:stretch>
            <a:fillRect/>
          </a:stretch>
        </p:blipFill>
        <p:spPr bwMode="auto">
          <a:xfrm>
            <a:off x="0" y="0"/>
            <a:ext cx="1613647" cy="1371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229600" cy="1143000"/>
          </a:xfrm>
        </p:spPr>
        <p:txBody>
          <a:bodyPr/>
          <a:lstStyle/>
          <a:p>
            <a:r>
              <a:rPr lang="en-US" sz="3200" dirty="0" smtClean="0"/>
              <a:t>Existing Pico Interchange</a:t>
            </a:r>
            <a:endParaRPr lang="en-US" sz="3200" dirty="0"/>
          </a:p>
        </p:txBody>
      </p:sp>
      <p:pic>
        <p:nvPicPr>
          <p:cNvPr id="5" name="Picture 4" descr="pico before.JPG"/>
          <p:cNvPicPr>
            <a:picLocks noChangeAspect="1"/>
          </p:cNvPicPr>
          <p:nvPr/>
        </p:nvPicPr>
        <p:blipFill>
          <a:blip r:embed="rId2" cstate="print"/>
          <a:stretch>
            <a:fillRect/>
          </a:stretch>
        </p:blipFill>
        <p:spPr>
          <a:xfrm>
            <a:off x="228600" y="1066800"/>
            <a:ext cx="8686800" cy="5588000"/>
          </a:xfrm>
          <a:prstGeom prst="rect">
            <a:avLst/>
          </a:prstGeom>
        </p:spPr>
      </p:pic>
      <p:pic>
        <p:nvPicPr>
          <p:cNvPr id="4" name="Picture 2" descr="F:\WPDOCS\WATERSCO.DIR\OCTA\OCTA I-5 South\Graphics\Logos\pico_logo.png"/>
          <p:cNvPicPr>
            <a:picLocks noChangeAspect="1" noChangeArrowheads="1"/>
          </p:cNvPicPr>
          <p:nvPr/>
        </p:nvPicPr>
        <p:blipFill>
          <a:blip r:embed="rId3" cstate="print"/>
          <a:srcRect/>
          <a:stretch>
            <a:fillRect/>
          </a:stretch>
        </p:blipFill>
        <p:spPr bwMode="auto">
          <a:xfrm>
            <a:off x="0" y="0"/>
            <a:ext cx="1613647" cy="1371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with animation">
  <a:themeElements>
    <a:clrScheme name="Sample presentation slides with animation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Sample presentation slides with anim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accent1"/>
          </a:buClr>
          <a:buSzPct val="50000"/>
          <a:buFont typeface="Wingdings 2" pitchFamily="18" charset="2"/>
          <a:buChar char=""/>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accent1"/>
          </a:buClr>
          <a:buSzPct val="50000"/>
          <a:buFont typeface="Wingdings 2" pitchFamily="18" charset="2"/>
          <a:buChar char=""/>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ample presentation slides with animation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Sample presentation slides with animation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
      <a:clrScheme name="Sample presentation slides with animation 4">
        <a:dk1>
          <a:srgbClr val="1A1A70"/>
        </a:dk1>
        <a:lt1>
          <a:srgbClr val="FFFFFF"/>
        </a:lt1>
        <a:dk2>
          <a:srgbClr val="12449E"/>
        </a:dk2>
        <a:lt2>
          <a:srgbClr val="C0C0C0"/>
        </a:lt2>
        <a:accent1>
          <a:srgbClr val="777777"/>
        </a:accent1>
        <a:accent2>
          <a:srgbClr val="87A3E9"/>
        </a:accent2>
        <a:accent3>
          <a:srgbClr val="FFFFFF"/>
        </a:accent3>
        <a:accent4>
          <a:srgbClr val="14145F"/>
        </a:accent4>
        <a:accent5>
          <a:srgbClr val="BDBDBD"/>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5">
        <a:dk1>
          <a:srgbClr val="1A1A70"/>
        </a:dk1>
        <a:lt1>
          <a:srgbClr val="FFFFFF"/>
        </a:lt1>
        <a:dk2>
          <a:srgbClr val="12449E"/>
        </a:dk2>
        <a:lt2>
          <a:srgbClr val="C0C0C0"/>
        </a:lt2>
        <a:accent1>
          <a:srgbClr val="777777"/>
        </a:accent1>
        <a:accent2>
          <a:srgbClr val="FFFF00"/>
        </a:accent2>
        <a:accent3>
          <a:srgbClr val="FFFFFF"/>
        </a:accent3>
        <a:accent4>
          <a:srgbClr val="14145F"/>
        </a:accent4>
        <a:accent5>
          <a:srgbClr val="BDBDBD"/>
        </a:accent5>
        <a:accent6>
          <a:srgbClr val="E7E700"/>
        </a:accent6>
        <a:hlink>
          <a:srgbClr val="99FF33"/>
        </a:hlink>
        <a:folHlink>
          <a:srgbClr val="FF9900"/>
        </a:folHlink>
      </a:clrScheme>
      <a:clrMap bg1="lt1" tx1="dk1" bg2="lt2" tx2="dk2" accent1="accent1" accent2="accent2" accent3="accent3" accent4="accent4" accent5="accent5" accent6="accent6" hlink="hlink" folHlink="folHlink"/>
    </a:extraClrScheme>
    <a:extraClrScheme>
      <a:clrScheme name="Sample presentation slides with animation 6">
        <a:dk1>
          <a:srgbClr val="1A1A70"/>
        </a:dk1>
        <a:lt1>
          <a:srgbClr val="FFFFFF"/>
        </a:lt1>
        <a:dk2>
          <a:srgbClr val="12449E"/>
        </a:dk2>
        <a:lt2>
          <a:srgbClr val="C0C0C0"/>
        </a:lt2>
        <a:accent1>
          <a:srgbClr val="777777"/>
        </a:accent1>
        <a:accent2>
          <a:srgbClr val="F8F8F8"/>
        </a:accent2>
        <a:accent3>
          <a:srgbClr val="FFFFFF"/>
        </a:accent3>
        <a:accent4>
          <a:srgbClr val="14145F"/>
        </a:accent4>
        <a:accent5>
          <a:srgbClr val="BDBDBD"/>
        </a:accent5>
        <a:accent6>
          <a:srgbClr val="E1E1E1"/>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7">
        <a:dk1>
          <a:srgbClr val="292929"/>
        </a:dk1>
        <a:lt1>
          <a:srgbClr val="FFFFFF"/>
        </a:lt1>
        <a:dk2>
          <a:srgbClr val="12449E"/>
        </a:dk2>
        <a:lt2>
          <a:srgbClr val="C0C0C0"/>
        </a:lt2>
        <a:accent1>
          <a:srgbClr val="777777"/>
        </a:accent1>
        <a:accent2>
          <a:srgbClr val="F8F8F8"/>
        </a:accent2>
        <a:accent3>
          <a:srgbClr val="FFFFFF"/>
        </a:accent3>
        <a:accent4>
          <a:srgbClr val="212121"/>
        </a:accent4>
        <a:accent5>
          <a:srgbClr val="BDBDBD"/>
        </a:accent5>
        <a:accent6>
          <a:srgbClr val="E1E1E1"/>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8">
        <a:dk1>
          <a:srgbClr val="292929"/>
        </a:dk1>
        <a:lt1>
          <a:srgbClr val="FFFFFF"/>
        </a:lt1>
        <a:dk2>
          <a:srgbClr val="12449E"/>
        </a:dk2>
        <a:lt2>
          <a:srgbClr val="C0C0C0"/>
        </a:lt2>
        <a:accent1>
          <a:srgbClr val="777777"/>
        </a:accent1>
        <a:accent2>
          <a:srgbClr val="F8F8F8"/>
        </a:accent2>
        <a:accent3>
          <a:srgbClr val="FFFFFF"/>
        </a:accent3>
        <a:accent4>
          <a:srgbClr val="212121"/>
        </a:accent4>
        <a:accent5>
          <a:srgbClr val="BDBDBD"/>
        </a:accent5>
        <a:accent6>
          <a:srgbClr val="E1E1E1"/>
        </a:accent6>
        <a:hlink>
          <a:srgbClr val="90B54D"/>
        </a:hlink>
        <a:folHlink>
          <a:srgbClr val="A68200"/>
        </a:folHlink>
      </a:clrScheme>
      <a:clrMap bg1="lt1" tx1="dk1" bg2="lt2" tx2="dk2" accent1="accent1" accent2="accent2" accent3="accent3" accent4="accent4" accent5="accent5" accent6="accent6" hlink="hlink" folHlink="folHlink"/>
    </a:extraClrScheme>
    <a:extraClrScheme>
      <a:clrScheme name="Sample presentation slides with animation 9">
        <a:dk1>
          <a:srgbClr val="292929"/>
        </a:dk1>
        <a:lt1>
          <a:srgbClr val="FFFFFF"/>
        </a:lt1>
        <a:dk2>
          <a:srgbClr val="12449E"/>
        </a:dk2>
        <a:lt2>
          <a:srgbClr val="C0C0C0"/>
        </a:lt2>
        <a:accent1>
          <a:srgbClr val="777777"/>
        </a:accent1>
        <a:accent2>
          <a:srgbClr val="F8F8F8"/>
        </a:accent2>
        <a:accent3>
          <a:srgbClr val="FFFFFF"/>
        </a:accent3>
        <a:accent4>
          <a:srgbClr val="212121"/>
        </a:accent4>
        <a:accent5>
          <a:srgbClr val="BDBDBD"/>
        </a:accent5>
        <a:accent6>
          <a:srgbClr val="E1E1E1"/>
        </a:accent6>
        <a:hlink>
          <a:srgbClr val="90B54D"/>
        </a:hlink>
        <a:folHlink>
          <a:srgbClr val="008080"/>
        </a:folHlink>
      </a:clrScheme>
      <a:clrMap bg1="lt1" tx1="dk1" bg2="lt2" tx2="dk2" accent1="accent1" accent2="accent2" accent3="accent3" accent4="accent4" accent5="accent5" accent6="accent6" hlink="hlink" folHlink="folHlink"/>
    </a:extraClrScheme>
    <a:extraClrScheme>
      <a:clrScheme name="Sample presentation slides with animation 10">
        <a:dk1>
          <a:srgbClr val="1A1A70"/>
        </a:dk1>
        <a:lt1>
          <a:srgbClr val="FFFFFF"/>
        </a:lt1>
        <a:dk2>
          <a:srgbClr val="12449E"/>
        </a:dk2>
        <a:lt2>
          <a:srgbClr val="C0C0C0"/>
        </a:lt2>
        <a:accent1>
          <a:srgbClr val="FFFFFF"/>
        </a:accent1>
        <a:accent2>
          <a:srgbClr val="87A3E9"/>
        </a:accent2>
        <a:accent3>
          <a:srgbClr val="FFFFFF"/>
        </a:accent3>
        <a:accent4>
          <a:srgbClr val="14145F"/>
        </a:accent4>
        <a:accent5>
          <a:srgbClr val="FFFFFF"/>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18402</TotalTime>
  <Words>613</Words>
  <Application>Microsoft Office PowerPoint</Application>
  <PresentationFormat>On-screen Show (4:3)</PresentationFormat>
  <Paragraphs>126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Sample presentation slides with animation</vt:lpstr>
      <vt:lpstr>PowerPoint Presentation</vt:lpstr>
      <vt:lpstr>Overview of OCTA</vt:lpstr>
      <vt:lpstr>Renewed Measure M (M2)</vt:lpstr>
      <vt:lpstr>Why Improve the I-5 in South County? </vt:lpstr>
      <vt:lpstr>I-5 South County Goals</vt:lpstr>
      <vt:lpstr>Project I I-5 from Avenida Pico to San Juan Creek Road</vt:lpstr>
      <vt:lpstr>Project I I-5 from Avenida Pico to San Juan Creek Road</vt:lpstr>
      <vt:lpstr>Project Highlights – Pico to San Juan Creek </vt:lpstr>
      <vt:lpstr>Existing Pico Interchange</vt:lpstr>
      <vt:lpstr>Proposed Pico Interchange</vt:lpstr>
      <vt:lpstr>Anticipated Pico Interchange Schedule* </vt:lpstr>
      <vt:lpstr>Pico Interchange Closures Schedule*</vt:lpstr>
      <vt:lpstr>Project II: I-5 from SR-73 to El Toro Road</vt:lpstr>
      <vt:lpstr>Ongoing Community Outreach</vt:lpstr>
      <vt:lpstr>2013 Look Ahead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FMATS Organizational Study</dc:title>
  <dc:creator>Belynda Johnson</dc:creator>
  <cp:lastModifiedBy>cusd</cp:lastModifiedBy>
  <cp:revision>849</cp:revision>
  <cp:lastPrinted>2007-01-25T00:57:43Z</cp:lastPrinted>
  <dcterms:created xsi:type="dcterms:W3CDTF">2006-09-30T01:41:55Z</dcterms:created>
  <dcterms:modified xsi:type="dcterms:W3CDTF">2013-02-05T16:55:01Z</dcterms:modified>
</cp:coreProperties>
</file>