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05" r:id="rId3"/>
    <p:sldId id="306" r:id="rId4"/>
    <p:sldId id="262" r:id="rId5"/>
    <p:sldId id="258" r:id="rId6"/>
    <p:sldId id="263" r:id="rId7"/>
    <p:sldId id="268" r:id="rId8"/>
    <p:sldId id="269" r:id="rId9"/>
    <p:sldId id="264" r:id="rId10"/>
    <p:sldId id="309" r:id="rId11"/>
    <p:sldId id="298" r:id="rId12"/>
    <p:sldId id="279" r:id="rId13"/>
    <p:sldId id="300" r:id="rId14"/>
    <p:sldId id="265" r:id="rId15"/>
    <p:sldId id="302" r:id="rId16"/>
    <p:sldId id="266" r:id="rId17"/>
    <p:sldId id="304" r:id="rId18"/>
    <p:sldId id="267" r:id="rId19"/>
    <p:sldId id="282" r:id="rId20"/>
    <p:sldId id="303" r:id="rId21"/>
    <p:sldId id="278" r:id="rId22"/>
    <p:sldId id="296" r:id="rId23"/>
    <p:sldId id="281" r:id="rId24"/>
    <p:sldId id="259" r:id="rId25"/>
    <p:sldId id="307" r:id="rId26"/>
    <p:sldId id="308" r:id="rId27"/>
    <p:sldId id="270" r:id="rId28"/>
    <p:sldId id="273" r:id="rId29"/>
    <p:sldId id="27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77442" autoAdjust="0"/>
  </p:normalViewPr>
  <p:slideViewPr>
    <p:cSldViewPr>
      <p:cViewPr>
        <p:scale>
          <a:sx n="92" d="100"/>
          <a:sy n="92" d="100"/>
        </p:scale>
        <p:origin x="-15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345A18-DEA6-45BC-9B9C-5085E333651B}" type="datetimeFigureOut">
              <a:rPr lang="en-US" smtClean="0"/>
              <a:pPr/>
              <a:t>2/5/2013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65FFDB4-47B8-43CA-B0B7-E2118A75E285}" type="slidenum">
              <a:rPr lang="en-US" smtClean="0"/>
              <a:pPr/>
              <a:t>‹#›</a:t>
            </a:fld>
            <a:endParaRPr lang="en-US"/>
          </a:p>
        </p:txBody>
      </p:sp>
    </p:spTree>
    <p:extLst>
      <p:ext uri="{BB962C8B-B14F-4D97-AF65-F5344CB8AC3E}">
        <p14:creationId xmlns:p14="http://schemas.microsoft.com/office/powerpoint/2010/main" val="4163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48" tIns="46574" rIns="93148" bIns="4657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48" tIns="46574" rIns="93148" bIns="46574" rtlCol="0"/>
          <a:lstStyle>
            <a:lvl1pPr algn="r">
              <a:defRPr sz="1200"/>
            </a:lvl1pPr>
          </a:lstStyle>
          <a:p>
            <a:fld id="{40B4D24B-2A85-40A0-9DE0-8FCF17179724}" type="datetimeFigureOut">
              <a:rPr lang="en-US" smtClean="0"/>
              <a:pPr/>
              <a:t>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8" tIns="46574" rIns="93148" bIns="4657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8" tIns="46574" rIns="93148"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3148" tIns="46574" rIns="93148"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8" tIns="46574" rIns="93148" bIns="46574" rtlCol="0" anchor="b"/>
          <a:lstStyle>
            <a:lvl1pPr algn="r">
              <a:defRPr sz="1200"/>
            </a:lvl1pPr>
          </a:lstStyle>
          <a:p>
            <a:fld id="{247BCE8C-65D9-48CB-91E2-1AFD8CE627CE}" type="slidenum">
              <a:rPr lang="en-US" smtClean="0"/>
              <a:pPr/>
              <a:t>‹#›</a:t>
            </a:fld>
            <a:endParaRPr lang="en-US"/>
          </a:p>
        </p:txBody>
      </p:sp>
    </p:spTree>
    <p:extLst>
      <p:ext uri="{BB962C8B-B14F-4D97-AF65-F5344CB8AC3E}">
        <p14:creationId xmlns:p14="http://schemas.microsoft.com/office/powerpoint/2010/main" val="380167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rtega.dot.c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During specific stages of the project, large trucks and trailers more than 40-feet long will not be able to maneuver through particular construction zones. While the Ortega Highway bridge is under construction, large trucks and trailers will be unable to exit the I-5 southbound off-ramp to eastbound Ortega Highway and will have to utilize alternate routes. </a:t>
            </a:r>
          </a:p>
          <a:p>
            <a:r>
              <a:rPr lang="en-US" sz="1300" dirty="0" smtClean="0"/>
              <a:t> </a:t>
            </a:r>
          </a:p>
          <a:p>
            <a:r>
              <a:rPr lang="en-US" sz="1300" dirty="0" smtClean="0"/>
              <a:t>Caltrans will be communicating these impacts to the trucking industry as well as local businesses ahead of the closures. For a list of detailed truck detours, please visit </a:t>
            </a:r>
            <a:r>
              <a:rPr lang="en-US" sz="1300" u="sng" dirty="0" smtClean="0">
                <a:hlinkClick r:id="rId3"/>
              </a:rPr>
              <a:t>ortega.dot.ca.gov</a:t>
            </a:r>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bridge</a:t>
            </a:r>
            <a:r>
              <a:rPr lang="en-US" baseline="0" dirty="0" smtClean="0"/>
              <a:t> traffic will be reduced to four lanes total, two lanes in each the east and west-bound direction.</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From the northbound I-5, exit Camino Capistrano, turn left on to Valle Road. Turn left on to San Juan Creek Road, right on to Camino Capistrano. Turn right on to Del Obispo Street and continue to Ortega Highway. </a:t>
            </a:r>
          </a:p>
          <a:p>
            <a:pPr lvl="0">
              <a:buFont typeface="Arial" pitchFamily="34" charset="0"/>
              <a:buNone/>
            </a:pPr>
            <a:endParaRPr lang="en-US" dirty="0" smtClean="0"/>
          </a:p>
          <a:p>
            <a:pPr lvl="0">
              <a:buFont typeface="Arial" pitchFamily="34" charset="0"/>
              <a:buNone/>
            </a:pPr>
            <a:r>
              <a:rPr lang="en-US" dirty="0" smtClean="0"/>
              <a:t>From the northbound I-5, exit </a:t>
            </a:r>
            <a:r>
              <a:rPr lang="en-US" dirty="0" err="1" smtClean="0"/>
              <a:t>Junipero</a:t>
            </a:r>
            <a:r>
              <a:rPr lang="en-US" dirty="0" smtClean="0"/>
              <a:t> Serra Road, turn right on to </a:t>
            </a:r>
            <a:r>
              <a:rPr lang="en-US" dirty="0" err="1" smtClean="0"/>
              <a:t>Junipero</a:t>
            </a:r>
            <a:r>
              <a:rPr lang="en-US" dirty="0" smtClean="0"/>
              <a:t> Serra Road. Turn right on to Rancho Viejo Road and continue to Ortega Highway. </a:t>
            </a:r>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Traveling eastbound on Ortega Highway:</a:t>
            </a:r>
          </a:p>
          <a:p>
            <a:pPr lvl="1"/>
            <a:r>
              <a:rPr lang="en-US" dirty="0" smtClean="0"/>
              <a:t>Turn right on to La </a:t>
            </a:r>
            <a:r>
              <a:rPr lang="en-US" dirty="0" err="1" smtClean="0"/>
              <a:t>Novia</a:t>
            </a:r>
            <a:r>
              <a:rPr lang="en-US" dirty="0" smtClean="0"/>
              <a:t> Avenue. Turn right on to San Juan Creek Road and turn left on to Camino Capistrano. Continue to the southbound I-5 on-ramp. </a:t>
            </a:r>
          </a:p>
          <a:p>
            <a:pPr lvl="1"/>
            <a:r>
              <a:rPr lang="en-US" dirty="0" smtClean="0"/>
              <a:t>Turn left on to Rancho Viejo Road. Turn left on to </a:t>
            </a:r>
            <a:r>
              <a:rPr lang="en-US" dirty="0" err="1" smtClean="0"/>
              <a:t>Junipero</a:t>
            </a:r>
            <a:r>
              <a:rPr lang="en-US" dirty="0" smtClean="0"/>
              <a:t> Serra Road and continue to the southbound I-5 on-ramp. </a:t>
            </a:r>
          </a:p>
          <a:p>
            <a:pPr lvl="1"/>
            <a:endParaRPr lang="en-US" dirty="0" smtClean="0"/>
          </a:p>
          <a:p>
            <a:pPr lvl="0"/>
            <a:r>
              <a:rPr lang="en-US" dirty="0" smtClean="0"/>
              <a:t>Traveling westbound on Ortega Highway:</a:t>
            </a:r>
          </a:p>
          <a:p>
            <a:pPr lvl="1"/>
            <a:r>
              <a:rPr lang="en-US" dirty="0" smtClean="0"/>
              <a:t>Turn left on to La </a:t>
            </a:r>
            <a:r>
              <a:rPr lang="en-US" dirty="0" err="1" smtClean="0"/>
              <a:t>Novia</a:t>
            </a:r>
            <a:r>
              <a:rPr lang="en-US" dirty="0" smtClean="0"/>
              <a:t> Avenue and right on to San Juan Creek Road. Turn left on to Camino Capistrano and continue to the southbound I-5 on-ramp. </a:t>
            </a:r>
          </a:p>
          <a:p>
            <a:pPr lvl="1"/>
            <a:r>
              <a:rPr lang="en-US" dirty="0" smtClean="0"/>
              <a:t>Turn right on to Rancho Viejo Road. Turn left on to </a:t>
            </a:r>
            <a:r>
              <a:rPr lang="en-US" dirty="0" err="1" smtClean="0"/>
              <a:t>Junipero</a:t>
            </a:r>
            <a:r>
              <a:rPr lang="en-US" dirty="0" smtClean="0"/>
              <a:t> Serra Road and continue to the southbound I-5 on-ramp. </a:t>
            </a:r>
          </a:p>
          <a:p>
            <a:pPr lvl="1"/>
            <a:endParaRPr lang="en-US" dirty="0" smtClean="0"/>
          </a:p>
          <a:p>
            <a:pPr lvl="0"/>
            <a:r>
              <a:rPr lang="en-US" dirty="0" smtClean="0"/>
              <a:t>From Camino Capistrano, continue south to the southbound I-5 on-ramp. </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Same Detours as Ortega from El Camino Real to Del Obispo</a:t>
            </a:r>
          </a:p>
          <a:p>
            <a:pPr lvl="0"/>
            <a:endParaRPr lang="en-US" dirty="0" smtClean="0"/>
          </a:p>
          <a:p>
            <a:pPr lvl="0"/>
            <a:r>
              <a:rPr lang="en-US" dirty="0" smtClean="0"/>
              <a:t>From Camino Capistrano:</a:t>
            </a:r>
          </a:p>
          <a:p>
            <a:pPr lvl="1"/>
            <a:r>
              <a:rPr lang="en-US" dirty="0" smtClean="0"/>
              <a:t>Proceed southbound on Camino Capistrano and turn left on to San Juan Creek Road. Turn left on to La </a:t>
            </a:r>
            <a:r>
              <a:rPr lang="en-US" dirty="0" err="1" smtClean="0"/>
              <a:t>Novia</a:t>
            </a:r>
            <a:r>
              <a:rPr lang="en-US" dirty="0" smtClean="0"/>
              <a:t> Avenue and continue to Ortega Highway. </a:t>
            </a:r>
          </a:p>
          <a:p>
            <a:pPr lvl="1"/>
            <a:r>
              <a:rPr lang="en-US" dirty="0" smtClean="0"/>
              <a:t>Proceed northbound on Camino Capistrano and turn right on to </a:t>
            </a:r>
            <a:r>
              <a:rPr lang="en-US" dirty="0" err="1" smtClean="0"/>
              <a:t>Junipero</a:t>
            </a:r>
            <a:r>
              <a:rPr lang="en-US" dirty="0" smtClean="0"/>
              <a:t> Serra Road. Turn right on Rancho Viejo Road and continue to Ortega Highway. </a:t>
            </a:r>
          </a:p>
          <a:p>
            <a:pPr lvl="1"/>
            <a:endParaRPr lang="en-US" dirty="0" smtClean="0"/>
          </a:p>
          <a:p>
            <a:pPr lvl="0"/>
            <a:r>
              <a:rPr lang="en-US" dirty="0" smtClean="0"/>
              <a:t>From westbound Ortega Highway:</a:t>
            </a:r>
          </a:p>
          <a:p>
            <a:pPr lvl="1"/>
            <a:r>
              <a:rPr lang="en-US" dirty="0" smtClean="0"/>
              <a:t>Turn left on to La </a:t>
            </a:r>
            <a:r>
              <a:rPr lang="en-US" dirty="0" err="1" smtClean="0"/>
              <a:t>Novia</a:t>
            </a:r>
            <a:r>
              <a:rPr lang="en-US" dirty="0" smtClean="0"/>
              <a:t> Avenue and right on to San Juan Creek Road. Continue to Camino Capistrano.</a:t>
            </a:r>
          </a:p>
          <a:p>
            <a:pPr lvl="1"/>
            <a:r>
              <a:rPr lang="en-US" dirty="0" smtClean="0"/>
              <a:t> Turn right on to Ranch Viejo Road and left on to </a:t>
            </a:r>
            <a:r>
              <a:rPr lang="en-US" dirty="0" err="1" smtClean="0"/>
              <a:t>Junipero</a:t>
            </a:r>
            <a:r>
              <a:rPr lang="en-US" dirty="0" smtClean="0"/>
              <a:t> Serra Road. Continue to Camino Capistrano. </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D0CB26B2-D877-442D-8859-D3233E488AAA}"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From Camino Capistrano:</a:t>
            </a:r>
          </a:p>
          <a:p>
            <a:pPr lvl="1"/>
            <a:r>
              <a:rPr lang="en-US" dirty="0" smtClean="0"/>
              <a:t>Proceed southbound on Camino Capistrano and turn left on to San Juan Creek Road. Turn left on to La </a:t>
            </a:r>
            <a:r>
              <a:rPr lang="en-US" dirty="0" err="1" smtClean="0"/>
              <a:t>Novia</a:t>
            </a:r>
            <a:r>
              <a:rPr lang="en-US" dirty="0" smtClean="0"/>
              <a:t> Avenue and continue to Ortega Highway. </a:t>
            </a:r>
          </a:p>
          <a:p>
            <a:pPr lvl="1"/>
            <a:r>
              <a:rPr lang="en-US" dirty="0" smtClean="0"/>
              <a:t>Proceed northbound on Camino Capistrano and turn right on to </a:t>
            </a:r>
            <a:r>
              <a:rPr lang="en-US" dirty="0" err="1" smtClean="0"/>
              <a:t>Junipero</a:t>
            </a:r>
            <a:r>
              <a:rPr lang="en-US" dirty="0" smtClean="0"/>
              <a:t> Serra Road. Turn right on Rancho Viejo Road and continue to Ortega Highway. </a:t>
            </a:r>
          </a:p>
          <a:p>
            <a:pPr lvl="1"/>
            <a:endParaRPr lang="en-US" dirty="0" smtClean="0"/>
          </a:p>
          <a:p>
            <a:pPr lvl="0"/>
            <a:r>
              <a:rPr lang="en-US" dirty="0" smtClean="0"/>
              <a:t>From westbound Ortega Highway:</a:t>
            </a:r>
          </a:p>
          <a:p>
            <a:pPr lvl="1"/>
            <a:r>
              <a:rPr lang="en-US" dirty="0" smtClean="0"/>
              <a:t>Turn left on to La </a:t>
            </a:r>
            <a:r>
              <a:rPr lang="en-US" dirty="0" err="1" smtClean="0"/>
              <a:t>Novia</a:t>
            </a:r>
            <a:r>
              <a:rPr lang="en-US" dirty="0" smtClean="0"/>
              <a:t> Avenue and right on to San Juan Creek Road. Continue to Camino Capistrano.</a:t>
            </a:r>
          </a:p>
          <a:p>
            <a:pPr lvl="1"/>
            <a:r>
              <a:rPr lang="en-US" dirty="0" smtClean="0"/>
              <a:t> Turn right on to Ranch Viejo Road and left on to </a:t>
            </a:r>
            <a:r>
              <a:rPr lang="en-US" dirty="0" err="1" smtClean="0"/>
              <a:t>Junipero</a:t>
            </a:r>
            <a:r>
              <a:rPr lang="en-US" dirty="0" smtClean="0"/>
              <a:t> Serra Road. Continue to Camino Capistrano. </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482">
              <a:defRPr/>
            </a:pPr>
            <a:r>
              <a:rPr lang="en-US" dirty="0" smtClean="0">
                <a:latin typeface="Arial" charset="0"/>
              </a:rPr>
              <a:t>The</a:t>
            </a:r>
            <a:r>
              <a:rPr lang="en-US" baseline="0" dirty="0" smtClean="0">
                <a:latin typeface="Arial" charset="0"/>
              </a:rPr>
              <a:t> improved interchange is pictured</a:t>
            </a:r>
            <a:endParaRPr lang="en-US" dirty="0" smtClean="0">
              <a:latin typeface="Arial" charset="0"/>
            </a:endParaRPr>
          </a:p>
          <a:p>
            <a:pPr defTabSz="931482">
              <a:defRPr/>
            </a:pPr>
            <a:endParaRPr lang="en-US" dirty="0" smtClean="0">
              <a:latin typeface="Arial" charset="0"/>
            </a:endParaRPr>
          </a:p>
          <a:p>
            <a:pPr defTabSz="931482">
              <a:defRPr/>
            </a:pPr>
            <a:r>
              <a:rPr lang="en-US" dirty="0" smtClean="0">
                <a:latin typeface="Arial" charset="0"/>
              </a:rPr>
              <a:t>This</a:t>
            </a:r>
            <a:r>
              <a:rPr lang="en-US" baseline="0" dirty="0" smtClean="0">
                <a:latin typeface="Arial" charset="0"/>
              </a:rPr>
              <a:t> project will</a:t>
            </a:r>
          </a:p>
          <a:p>
            <a:pPr defTabSz="931482">
              <a:buFont typeface="Arial" pitchFamily="34" charset="0"/>
              <a:buChar char="•"/>
              <a:defRPr/>
            </a:pPr>
            <a:r>
              <a:rPr lang="en-US" dirty="0" smtClean="0">
                <a:latin typeface="Arial" charset="0"/>
              </a:rPr>
              <a:t>Reconstruct SR-74 bridge over I-5, </a:t>
            </a:r>
          </a:p>
          <a:p>
            <a:pPr defTabSz="931482">
              <a:buFont typeface="Arial" pitchFamily="34" charset="0"/>
              <a:buChar char="•"/>
              <a:defRPr/>
            </a:pPr>
            <a:r>
              <a:rPr lang="en-US" dirty="0" smtClean="0">
                <a:latin typeface="Arial" charset="0"/>
              </a:rPr>
              <a:t>reconfigure Del Obispo and the NB off ramp from the I-5, </a:t>
            </a:r>
          </a:p>
          <a:p>
            <a:pPr defTabSz="931482">
              <a:buFont typeface="Arial" pitchFamily="34" charset="0"/>
              <a:buChar char="•"/>
              <a:defRPr/>
            </a:pPr>
            <a:r>
              <a:rPr lang="en-US" dirty="0" smtClean="0">
                <a:latin typeface="Arial" charset="0"/>
              </a:rPr>
              <a:t>create a NB loop for I-5 from SR-74,</a:t>
            </a:r>
          </a:p>
          <a:p>
            <a:pPr defTabSz="931482">
              <a:buFont typeface="Arial" pitchFamily="34" charset="0"/>
              <a:buChar char="•"/>
              <a:defRPr/>
            </a:pPr>
            <a:r>
              <a:rPr lang="en-US" dirty="0" smtClean="0">
                <a:latin typeface="Arial" charset="0"/>
              </a:rPr>
              <a:t> reconstruct SB &amp; NB on ramps on I-5, </a:t>
            </a:r>
          </a:p>
          <a:p>
            <a:pPr defTabSz="931482">
              <a:buFont typeface="Arial" pitchFamily="34" charset="0"/>
              <a:buChar char="•"/>
              <a:defRPr/>
            </a:pPr>
            <a:r>
              <a:rPr lang="en-US" dirty="0" smtClean="0">
                <a:latin typeface="Arial" charset="0"/>
              </a:rPr>
              <a:t>Widen SB I-5 off ramp </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61154" indent="-523960">
              <a:lnSpc>
                <a:spcPct val="150000"/>
              </a:lnSpc>
              <a:buClr>
                <a:schemeClr val="accent1"/>
              </a:buClr>
              <a:buSzPct val="80000"/>
            </a:pPr>
            <a:r>
              <a:rPr lang="en-US" dirty="0" smtClean="0">
                <a:cs typeface="Arial" charset="0"/>
              </a:rPr>
              <a:t>Public Outreach – Various Media</a:t>
            </a:r>
          </a:p>
          <a:p>
            <a:pPr marL="561154" indent="-523960">
              <a:lnSpc>
                <a:spcPct val="150000"/>
              </a:lnSpc>
              <a:buClr>
                <a:schemeClr val="accent1"/>
              </a:buClr>
              <a:buSzPct val="80000"/>
            </a:pPr>
            <a:r>
              <a:rPr lang="en-US" dirty="0" smtClean="0">
                <a:cs typeface="Arial" charset="0"/>
              </a:rPr>
              <a:t>Motorist Information – Portable Changeable Message Signs (PCMS), Construction Area Signs</a:t>
            </a:r>
          </a:p>
          <a:p>
            <a:pPr marL="561154" indent="-523960">
              <a:lnSpc>
                <a:spcPct val="150000"/>
              </a:lnSpc>
              <a:buClr>
                <a:schemeClr val="accent1"/>
              </a:buClr>
              <a:buSzPct val="80000"/>
            </a:pPr>
            <a:r>
              <a:rPr lang="en-US" dirty="0" smtClean="0">
                <a:cs typeface="Arial" charset="0"/>
              </a:rPr>
              <a:t>Incident Management, Construction Zoned Enhanced Enforcement program, Transportation Management Center (TMC Support)</a:t>
            </a:r>
          </a:p>
          <a:p>
            <a:pPr marL="561154" indent="-523960">
              <a:lnSpc>
                <a:spcPct val="150000"/>
              </a:lnSpc>
              <a:buClr>
                <a:schemeClr val="accent1"/>
              </a:buClr>
              <a:buSzPct val="80000"/>
            </a:pPr>
            <a:r>
              <a:rPr lang="en-US" dirty="0" smtClean="0">
                <a:cs typeface="Arial" charset="0"/>
              </a:rPr>
              <a:t>Construction strategies: Lane Closure Chart and Traffic Handling Plans</a:t>
            </a:r>
          </a:p>
          <a:p>
            <a:pPr marL="561154" indent="-523960">
              <a:lnSpc>
                <a:spcPct val="150000"/>
              </a:lnSpc>
              <a:buClr>
                <a:schemeClr val="accent1"/>
              </a:buClr>
              <a:buSzPct val="80000"/>
            </a:pPr>
            <a:r>
              <a:rPr lang="en-US" dirty="0" smtClean="0">
                <a:cs typeface="Arial" charset="0"/>
              </a:rPr>
              <a:t>Contingency Plans: Construction Operations and Traffic Handling </a:t>
            </a:r>
          </a:p>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Caltrans and CALTROP have developed a robust</a:t>
            </a:r>
            <a:r>
              <a:rPr lang="en-US" baseline="0" dirty="0" smtClean="0"/>
              <a:t> public outreach campaign to ensure the community is well informed of all activities on the project….</a:t>
            </a:r>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The following will be accomplished as part of this project:</a:t>
            </a:r>
          </a:p>
          <a:p>
            <a:pPr>
              <a:buFont typeface="Arial" pitchFamily="34" charset="0"/>
              <a:buNone/>
            </a:pPr>
            <a:endParaRPr lang="en-US" dirty="0" smtClean="0"/>
          </a:p>
          <a:p>
            <a:pPr>
              <a:buFont typeface="Arial" pitchFamily="34" charset="0"/>
              <a:buChar char="•"/>
            </a:pPr>
            <a:r>
              <a:rPr lang="en-US" dirty="0" smtClean="0"/>
              <a:t>Provide congestion relief to improve</a:t>
            </a:r>
          </a:p>
          <a:p>
            <a:r>
              <a:rPr lang="en-US" dirty="0" smtClean="0"/>
              <a:t>local traffic flow as well as ease regional</a:t>
            </a:r>
          </a:p>
          <a:p>
            <a:r>
              <a:rPr lang="en-US" dirty="0" smtClean="0"/>
              <a:t>commutes</a:t>
            </a:r>
          </a:p>
          <a:p>
            <a:r>
              <a:rPr lang="en-US" dirty="0" smtClean="0"/>
              <a:t>• Relieve the existing traffic congestion</a:t>
            </a:r>
          </a:p>
          <a:p>
            <a:r>
              <a:rPr lang="en-US" dirty="0" smtClean="0"/>
              <a:t>chokepoint at the I-5 / Ortega Highway</a:t>
            </a:r>
          </a:p>
          <a:p>
            <a:r>
              <a:rPr lang="en-US" dirty="0" smtClean="0"/>
              <a:t>Interchange</a:t>
            </a:r>
          </a:p>
          <a:p>
            <a:r>
              <a:rPr lang="en-US" dirty="0" smtClean="0"/>
              <a:t>• Improve traffic safety and operations at</a:t>
            </a:r>
          </a:p>
          <a:p>
            <a:r>
              <a:rPr lang="en-US" dirty="0" smtClean="0"/>
              <a:t>the I-5 / Ortega Highway interchange</a:t>
            </a:r>
          </a:p>
          <a:p>
            <a:r>
              <a:rPr lang="en-US" dirty="0" smtClean="0"/>
              <a:t>• Eliminate existing geometric deficiencies</a:t>
            </a:r>
          </a:p>
          <a:p>
            <a:r>
              <a:rPr lang="en-US" dirty="0" smtClean="0"/>
              <a:t>• Create consistency with existing and</a:t>
            </a:r>
          </a:p>
          <a:p>
            <a:r>
              <a:rPr lang="en-US" dirty="0" smtClean="0"/>
              <a:t>planned local development</a:t>
            </a:r>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defTabSz="753721">
              <a:tabLst>
                <a:tab pos="5064160" algn="l"/>
              </a:tabLst>
              <a:defRPr/>
            </a:pPr>
            <a:r>
              <a:rPr lang="en-US" dirty="0" smtClean="0"/>
              <a:t>Funding</a:t>
            </a:r>
            <a:r>
              <a:rPr lang="en-US" baseline="0" dirty="0" smtClean="0"/>
              <a:t> break down:</a:t>
            </a:r>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Caltrans has worked closely with the City</a:t>
            </a:r>
            <a:r>
              <a:rPr lang="en-US" baseline="0" dirty="0" smtClean="0"/>
              <a:t> of San Juan Capistrano to establish detour routes on the following streets. </a:t>
            </a:r>
            <a:endParaRPr lang="en-US" dirty="0"/>
          </a:p>
        </p:txBody>
      </p:sp>
      <p:sp>
        <p:nvSpPr>
          <p:cNvPr id="4" name="Slide Number Placeholder 3"/>
          <p:cNvSpPr>
            <a:spLocks noGrp="1"/>
          </p:cNvSpPr>
          <p:nvPr>
            <p:ph type="sldNum" sz="quarter" idx="10"/>
          </p:nvPr>
        </p:nvSpPr>
        <p:spPr/>
        <p:txBody>
          <a:bodyPr/>
          <a:lstStyle/>
          <a:p>
            <a:fld id="{247BCE8C-65D9-48CB-91E2-1AFD8CE627C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47BCE8C-65D9-48CB-91E2-1AFD8CE627C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8E0FE7-C06D-4546-ADBF-55D711E7F143}"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E0FE7-C06D-4546-ADBF-55D711E7F143}"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E0FE7-C06D-4546-ADBF-55D711E7F143}"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0" y="1600200"/>
            <a:ext cx="7162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8E0FE7-C06D-4546-ADBF-55D711E7F143}"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E0FE7-C06D-4546-ADBF-55D711E7F143}"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E0FE7-C06D-4546-ADBF-55D711E7F143}"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E0FE7-C06D-4546-ADBF-55D711E7F143}" type="datetimeFigureOut">
              <a:rPr lang="en-US" smtClean="0"/>
              <a:pPr/>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E0FE7-C06D-4546-ADBF-55D711E7F143}" type="datetimeFigureOut">
              <a:rPr lang="en-US" smtClean="0"/>
              <a:pPr/>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E0FE7-C06D-4546-ADBF-55D711E7F143}" type="datetimeFigureOut">
              <a:rPr lang="en-US" smtClean="0"/>
              <a:pPr/>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E0FE7-C06D-4546-ADBF-55D711E7F143}"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E0FE7-C06D-4546-ADBF-55D711E7F143}"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5E294-4C1B-47C8-945E-CA41E592D3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E0FE7-C06D-4546-ADBF-55D711E7F14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5E294-4C1B-47C8-945E-CA41E592D34A}" type="slidenum">
              <a:rPr lang="en-US" smtClean="0"/>
              <a:pPr/>
              <a:t>‹#›</a:t>
            </a:fld>
            <a:endParaRPr lang="en-US"/>
          </a:p>
        </p:txBody>
      </p:sp>
      <p:pic>
        <p:nvPicPr>
          <p:cNvPr id="8" name="Picture 7" descr="Content Slid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tcweb.dot.ca.gov/Planning/pdf/route5.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Slide.jpg"/>
          <p:cNvPicPr>
            <a:picLocks noChangeAspect="1"/>
          </p:cNvPicPr>
          <p:nvPr/>
        </p:nvPicPr>
        <p:blipFill>
          <a:blip r:embed="rId3"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2514600" y="3581400"/>
            <a:ext cx="5791200" cy="1143000"/>
          </a:xfrm>
        </p:spPr>
        <p:txBody>
          <a:bodyPr>
            <a:normAutofit fontScale="70000" lnSpcReduction="20000"/>
          </a:bodyPr>
          <a:lstStyle/>
          <a:p>
            <a:r>
              <a:rPr lang="en-US" dirty="0" smtClean="0">
                <a:solidFill>
                  <a:schemeClr val="tx2"/>
                </a:solidFill>
              </a:rPr>
              <a:t>Capistrano Unified School District</a:t>
            </a:r>
          </a:p>
          <a:p>
            <a:r>
              <a:rPr lang="en-US" dirty="0" smtClean="0">
                <a:solidFill>
                  <a:schemeClr val="tx2"/>
                </a:solidFill>
              </a:rPr>
              <a:t>Board Meeting</a:t>
            </a:r>
          </a:p>
          <a:p>
            <a:r>
              <a:rPr lang="en-US" dirty="0" smtClean="0">
                <a:solidFill>
                  <a:schemeClr val="tx2"/>
                </a:solidFill>
              </a:rPr>
              <a:t>February 13, 2013</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Restrictions</a:t>
            </a:r>
            <a:endParaRPr lang="en-US" dirty="0"/>
          </a:p>
        </p:txBody>
      </p:sp>
      <p:sp>
        <p:nvSpPr>
          <p:cNvPr id="3" name="Content Placeholder 2"/>
          <p:cNvSpPr>
            <a:spLocks noGrp="1"/>
          </p:cNvSpPr>
          <p:nvPr>
            <p:ph idx="1"/>
          </p:nvPr>
        </p:nvSpPr>
        <p:spPr>
          <a:xfrm>
            <a:off x="1524000" y="1295400"/>
            <a:ext cx="7162800" cy="4525963"/>
          </a:xfrm>
        </p:spPr>
        <p:txBody>
          <a:bodyPr/>
          <a:lstStyle/>
          <a:p>
            <a:pPr>
              <a:buNone/>
            </a:pPr>
            <a:r>
              <a:rPr lang="en-US" dirty="0" smtClean="0"/>
              <a:t>	While the Ortega Highway bridge is under construction, large trucks and trailers more than 40-feet long will be unable to exit the I-5 southbound off-ramp to eastbound Ortega Highway &amp; will have to utilize alternate routes. </a:t>
            </a:r>
            <a:endParaRPr lang="en-US" dirty="0"/>
          </a:p>
        </p:txBody>
      </p:sp>
      <p:pic>
        <p:nvPicPr>
          <p:cNvPr id="4" name="Picture 3" descr="Hose trailer.jpg"/>
          <p:cNvPicPr>
            <a:picLocks noChangeAspect="1"/>
          </p:cNvPicPr>
          <p:nvPr/>
        </p:nvPicPr>
        <p:blipFill>
          <a:blip r:embed="rId3" cstate="print"/>
          <a:srcRect t="29950" b="15915"/>
          <a:stretch>
            <a:fillRect/>
          </a:stretch>
        </p:blipFill>
        <p:spPr>
          <a:xfrm>
            <a:off x="2438400" y="4648200"/>
            <a:ext cx="5257800" cy="18928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1A</a:t>
            </a:r>
            <a:endParaRPr lang="en-US" dirty="0"/>
          </a:p>
        </p:txBody>
      </p:sp>
      <p:pic>
        <p:nvPicPr>
          <p:cNvPr id="4" name="Content Placeholder 6" descr="Stage_1A-1.jpg"/>
          <p:cNvPicPr>
            <a:picLocks noGrp="1" noChangeAspect="1"/>
          </p:cNvPicPr>
          <p:nvPr>
            <p:ph idx="1"/>
          </p:nvPr>
        </p:nvPicPr>
        <p:blipFill>
          <a:blip r:embed="rId2" cstate="print"/>
          <a:srcRect b="6757"/>
          <a:stretch>
            <a:fillRect/>
          </a:stretch>
        </p:blipFill>
        <p:spPr>
          <a:xfrm>
            <a:off x="1676400" y="1295400"/>
            <a:ext cx="7162800" cy="4830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Ortega Highway Bridge during Construction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0" y="1524000"/>
            <a:ext cx="7239000" cy="5181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1B</a:t>
            </a:r>
            <a:endParaRPr lang="en-US" dirty="0"/>
          </a:p>
        </p:txBody>
      </p:sp>
      <p:pic>
        <p:nvPicPr>
          <p:cNvPr id="4" name="Content Placeholder 6" descr="Stage_1B-1.jpg"/>
          <p:cNvPicPr>
            <a:picLocks noGrp="1" noChangeAspect="1"/>
          </p:cNvPicPr>
          <p:nvPr>
            <p:ph idx="1"/>
          </p:nvPr>
        </p:nvPicPr>
        <p:blipFill>
          <a:blip r:embed="rId2" cstate="print"/>
          <a:srcRect b="6868"/>
          <a:stretch>
            <a:fillRect/>
          </a:stretch>
        </p:blipFill>
        <p:spPr>
          <a:xfrm>
            <a:off x="1600200" y="1219200"/>
            <a:ext cx="7086600" cy="49069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Northbound I-5 Off-Ramp</a:t>
            </a:r>
            <a:endParaRPr lang="en-US" dirty="0"/>
          </a:p>
        </p:txBody>
      </p:sp>
      <p:pic>
        <p:nvPicPr>
          <p:cNvPr id="5" name="Picture 4" descr="i5-detours-nb.gif"/>
          <p:cNvPicPr>
            <a:picLocks noChangeAspect="1"/>
          </p:cNvPicPr>
          <p:nvPr/>
        </p:nvPicPr>
        <p:blipFill>
          <a:blip r:embed="rId3" cstate="print"/>
          <a:srcRect b="24242"/>
          <a:stretch>
            <a:fillRect/>
          </a:stretch>
        </p:blipFill>
        <p:spPr>
          <a:xfrm>
            <a:off x="1524000" y="1295400"/>
            <a:ext cx="7315200" cy="5105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1E</a:t>
            </a:r>
            <a:endParaRPr lang="en-US" dirty="0"/>
          </a:p>
        </p:txBody>
      </p:sp>
      <p:pic>
        <p:nvPicPr>
          <p:cNvPr id="4" name="Content Placeholder 3" descr="stage 1E.jpg"/>
          <p:cNvPicPr>
            <a:picLocks noGrp="1" noChangeAspect="1"/>
          </p:cNvPicPr>
          <p:nvPr>
            <p:ph idx="1"/>
          </p:nvPr>
        </p:nvPicPr>
        <p:blipFill>
          <a:blip r:embed="rId2" cstate="print"/>
          <a:srcRect b="11213"/>
          <a:stretch>
            <a:fillRect/>
          </a:stretch>
        </p:blipFill>
        <p:spPr>
          <a:xfrm>
            <a:off x="1676400" y="1295400"/>
            <a:ext cx="6934200" cy="4830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Southbound I-5 On-Ramp</a:t>
            </a:r>
            <a:endParaRPr lang="en-US" dirty="0"/>
          </a:p>
        </p:txBody>
      </p:sp>
      <p:pic>
        <p:nvPicPr>
          <p:cNvPr id="5" name="Picture 4" descr="i5-detours-sb.gif"/>
          <p:cNvPicPr>
            <a:picLocks noChangeAspect="1"/>
          </p:cNvPicPr>
          <p:nvPr/>
        </p:nvPicPr>
        <p:blipFill>
          <a:blip r:embed="rId3" cstate="print"/>
          <a:srcRect b="34884"/>
          <a:stretch>
            <a:fillRect/>
          </a:stretch>
        </p:blipFill>
        <p:spPr>
          <a:xfrm>
            <a:off x="1524000" y="1295400"/>
            <a:ext cx="7239000" cy="5181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1F</a:t>
            </a:r>
            <a:endParaRPr lang="en-US" dirty="0"/>
          </a:p>
        </p:txBody>
      </p:sp>
      <p:pic>
        <p:nvPicPr>
          <p:cNvPr id="4" name="Content Placeholder 3" descr="stage 1F.jpg"/>
          <p:cNvPicPr>
            <a:picLocks noGrp="1" noChangeAspect="1"/>
          </p:cNvPicPr>
          <p:nvPr>
            <p:ph idx="1"/>
          </p:nvPr>
        </p:nvPicPr>
        <p:blipFill>
          <a:blip r:embed="rId2" cstate="print"/>
          <a:srcRect b="9302"/>
          <a:stretch>
            <a:fillRect/>
          </a:stretch>
        </p:blipFill>
        <p:spPr>
          <a:xfrm>
            <a:off x="1600200" y="1295400"/>
            <a:ext cx="7010400" cy="4830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Ortega Highway </a:t>
            </a:r>
            <a:br>
              <a:rPr lang="en-US" dirty="0" smtClean="0"/>
            </a:br>
            <a:r>
              <a:rPr lang="en-US" dirty="0" smtClean="0"/>
              <a:t>SB I-5 Ramps to Del Obispo St.</a:t>
            </a:r>
            <a:endParaRPr lang="en-US" dirty="0"/>
          </a:p>
        </p:txBody>
      </p:sp>
      <p:pic>
        <p:nvPicPr>
          <p:cNvPr id="5" name="Picture 4" descr="ortega-detour-ramp-to-delobispo.gif"/>
          <p:cNvPicPr>
            <a:picLocks noChangeAspect="1"/>
          </p:cNvPicPr>
          <p:nvPr/>
        </p:nvPicPr>
        <p:blipFill>
          <a:blip r:embed="rId3" cstate="print"/>
          <a:srcRect b="42222"/>
          <a:stretch>
            <a:fillRect/>
          </a:stretch>
        </p:blipFill>
        <p:spPr>
          <a:xfrm>
            <a:off x="1524000" y="1524000"/>
            <a:ext cx="7315200" cy="4953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858000" cy="1143000"/>
          </a:xfrm>
        </p:spPr>
        <p:txBody>
          <a:bodyPr>
            <a:noAutofit/>
          </a:bodyPr>
          <a:lstStyle/>
          <a:p>
            <a:pPr algn="ctr">
              <a:defRPr/>
            </a:pPr>
            <a:r>
              <a:rPr lang="en-US" sz="3000" dirty="0" smtClean="0">
                <a:effectLst/>
                <a:latin typeface="Arial" pitchFamily="34" charset="0"/>
                <a:cs typeface="Arial" pitchFamily="34" charset="0"/>
              </a:rPr>
              <a:t>Reconstruction &amp; Realignment and Utility Relocation</a:t>
            </a:r>
            <a:endParaRPr lang="en-US" sz="3000" dirty="0">
              <a:effectLst/>
              <a:latin typeface="Arial" pitchFamily="34" charset="0"/>
              <a:cs typeface="Arial" pitchFamily="34" charset="0"/>
            </a:endParaRPr>
          </a:p>
        </p:txBody>
      </p:sp>
      <p:pic>
        <p:nvPicPr>
          <p:cNvPr id="4" name="Picture 3" descr="Screen shot 2012-08-09 at 10.01.20 AM.png"/>
          <p:cNvPicPr>
            <a:picLocks noChangeAspect="1"/>
          </p:cNvPicPr>
          <p:nvPr/>
        </p:nvPicPr>
        <p:blipFill>
          <a:blip r:embed="rId3" cstate="print"/>
          <a:stretch>
            <a:fillRect/>
          </a:stretch>
        </p:blipFill>
        <p:spPr>
          <a:xfrm>
            <a:off x="990600" y="1676400"/>
            <a:ext cx="7010400" cy="5018088"/>
          </a:xfrm>
          <a:prstGeom prst="rect">
            <a:avLst/>
          </a:prstGeom>
          <a:effectLst>
            <a:outerShdw blurRad="952500" dist="50800" dir="5400000" sx="105000" sy="105000" algn="ctr" rotWithShape="0">
              <a:srgbClr val="000000">
                <a:alpha val="31000"/>
              </a:srgbClr>
            </a:outerShdw>
          </a:effectLst>
        </p:spPr>
      </p:pic>
      <p:cxnSp>
        <p:nvCxnSpPr>
          <p:cNvPr id="5" name="Straight Arrow Connector 4"/>
          <p:cNvCxnSpPr/>
          <p:nvPr/>
        </p:nvCxnSpPr>
        <p:spPr>
          <a:xfrm>
            <a:off x="2057400" y="2971800"/>
            <a:ext cx="2514600" cy="14478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91000" y="2895600"/>
            <a:ext cx="990600" cy="12954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48000" y="4572000"/>
            <a:ext cx="1676400" cy="5334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7200" y="4572000"/>
            <a:ext cx="3352800" cy="5334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992" name="TextBox 14"/>
          <p:cNvSpPr txBox="1">
            <a:spLocks noChangeArrowheads="1"/>
          </p:cNvSpPr>
          <p:nvPr/>
        </p:nvSpPr>
        <p:spPr bwMode="auto">
          <a:xfrm>
            <a:off x="1143000" y="2133600"/>
            <a:ext cx="3124200" cy="830263"/>
          </a:xfrm>
          <a:prstGeom prst="rect">
            <a:avLst/>
          </a:prstGeom>
          <a:solidFill>
            <a:schemeClr val="bg1"/>
          </a:solidFill>
          <a:ln w="9525">
            <a:solidFill>
              <a:schemeClr val="tx1"/>
            </a:solidFill>
            <a:miter lim="800000"/>
            <a:headEnd/>
            <a:tailEnd/>
          </a:ln>
        </p:spPr>
        <p:txBody>
          <a:bodyPr>
            <a:spAutoFit/>
          </a:bodyPr>
          <a:lstStyle/>
          <a:p>
            <a:pPr algn="ctr"/>
            <a:r>
              <a:rPr lang="en-US" sz="1600" b="1"/>
              <a:t>Full Closure between I-5 on and off-ramp &amp; Del Obispo :  </a:t>
            </a:r>
          </a:p>
          <a:p>
            <a:pPr algn="ctr"/>
            <a:r>
              <a:rPr lang="en-US" sz="1600" b="1"/>
              <a:t>3 Weeks</a:t>
            </a:r>
          </a:p>
        </p:txBody>
      </p:sp>
      <p:sp>
        <p:nvSpPr>
          <p:cNvPr id="41993" name="TextBox 14"/>
          <p:cNvSpPr txBox="1">
            <a:spLocks noChangeArrowheads="1"/>
          </p:cNvSpPr>
          <p:nvPr/>
        </p:nvSpPr>
        <p:spPr bwMode="auto">
          <a:xfrm>
            <a:off x="152400" y="5105400"/>
            <a:ext cx="3048000" cy="923925"/>
          </a:xfrm>
          <a:prstGeom prst="rect">
            <a:avLst/>
          </a:prstGeom>
          <a:solidFill>
            <a:schemeClr val="bg1"/>
          </a:solidFill>
          <a:ln w="9525">
            <a:solidFill>
              <a:schemeClr val="tx1"/>
            </a:solidFill>
            <a:miter lim="800000"/>
            <a:headEnd/>
            <a:tailEnd/>
          </a:ln>
        </p:spPr>
        <p:txBody>
          <a:bodyPr>
            <a:spAutoFit/>
          </a:bodyPr>
          <a:lstStyle/>
          <a:p>
            <a:pPr algn="ctr"/>
            <a:r>
              <a:rPr lang="en-US" sz="1800" b="1"/>
              <a:t>Full Closure Between Del Obispo &amp; El Camino Real:  4 Weeks</a:t>
            </a:r>
          </a:p>
        </p:txBody>
      </p:sp>
      <p:pic>
        <p:nvPicPr>
          <p:cNvPr id="41994" name="Picture 10" descr="sanjuanlogo.jpg"/>
          <p:cNvPicPr>
            <a:picLocks noChangeAspect="1"/>
          </p:cNvPicPr>
          <p:nvPr/>
        </p:nvPicPr>
        <p:blipFill>
          <a:blip r:embed="rId4" cstate="print"/>
          <a:srcRect/>
          <a:stretch>
            <a:fillRect/>
          </a:stretch>
        </p:blipFill>
        <p:spPr bwMode="auto">
          <a:xfrm>
            <a:off x="8001000" y="228600"/>
            <a:ext cx="98901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a:xfrm>
            <a:off x="1371600" y="1600200"/>
            <a:ext cx="7467600" cy="4525963"/>
          </a:xfrm>
        </p:spPr>
        <p:txBody>
          <a:bodyPr>
            <a:normAutofit/>
          </a:bodyPr>
          <a:lstStyle/>
          <a:p>
            <a:pPr marL="550863" indent="-514350">
              <a:lnSpc>
                <a:spcPct val="130000"/>
              </a:lnSpc>
              <a:buClr>
                <a:schemeClr val="accent1"/>
              </a:buClr>
              <a:buSzPct val="50000"/>
              <a:buFont typeface="Arial" pitchFamily="34" charset="0"/>
              <a:buChar char="►"/>
            </a:pPr>
            <a:r>
              <a:rPr lang="en-US" dirty="0" smtClean="0">
                <a:latin typeface="Arial" charset="0"/>
                <a:cs typeface="Arial" charset="0"/>
              </a:rPr>
              <a:t>Provide congestion relief</a:t>
            </a:r>
          </a:p>
          <a:p>
            <a:pPr marL="550863" indent="-514350">
              <a:lnSpc>
                <a:spcPct val="130000"/>
              </a:lnSpc>
              <a:buClr>
                <a:schemeClr val="accent1"/>
              </a:buClr>
              <a:buSzPct val="50000"/>
              <a:buFont typeface="Arial" pitchFamily="34" charset="0"/>
              <a:buChar char="►"/>
            </a:pPr>
            <a:r>
              <a:rPr lang="en-US" dirty="0" smtClean="0">
                <a:latin typeface="Arial" charset="0"/>
                <a:cs typeface="Arial" charset="0"/>
              </a:rPr>
              <a:t>Improve traffic operations</a:t>
            </a:r>
          </a:p>
          <a:p>
            <a:pPr marL="550863" indent="-514350">
              <a:lnSpc>
                <a:spcPct val="130000"/>
              </a:lnSpc>
              <a:buClr>
                <a:schemeClr val="accent1"/>
              </a:buClr>
              <a:buSzPct val="50000"/>
              <a:buFont typeface="Arial" pitchFamily="34" charset="0"/>
              <a:buChar char="►"/>
            </a:pPr>
            <a:r>
              <a:rPr lang="en-US" dirty="0" smtClean="0">
                <a:latin typeface="Arial" charset="0"/>
                <a:cs typeface="Arial" charset="0"/>
              </a:rPr>
              <a:t>Create consistency with local development</a:t>
            </a:r>
          </a:p>
          <a:p>
            <a:pPr marL="550863" indent="-514350">
              <a:lnSpc>
                <a:spcPct val="130000"/>
              </a:lnSpc>
              <a:buClr>
                <a:schemeClr val="accent1"/>
              </a:buClr>
              <a:buSzPct val="50000"/>
              <a:buFont typeface="Arial" pitchFamily="34" charset="0"/>
              <a:buChar char="►"/>
            </a:pPr>
            <a:r>
              <a:rPr lang="en-US" dirty="0" smtClean="0">
                <a:latin typeface="Arial" charset="0"/>
                <a:cs typeface="Arial" charset="0"/>
              </a:rPr>
              <a:t>Improve travel times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2B</a:t>
            </a:r>
            <a:endParaRPr lang="en-US" dirty="0"/>
          </a:p>
        </p:txBody>
      </p:sp>
      <p:pic>
        <p:nvPicPr>
          <p:cNvPr id="4" name="Content Placeholder 3" descr="stage 2B.jpg"/>
          <p:cNvPicPr>
            <a:picLocks noGrp="1" noChangeAspect="1"/>
          </p:cNvPicPr>
          <p:nvPr>
            <p:ph idx="1"/>
          </p:nvPr>
        </p:nvPicPr>
        <p:blipFill>
          <a:blip r:embed="rId2" cstate="print"/>
          <a:srcRect b="10964"/>
          <a:stretch>
            <a:fillRect/>
          </a:stretch>
        </p:blipFill>
        <p:spPr>
          <a:xfrm>
            <a:off x="1524000" y="1295400"/>
            <a:ext cx="7162800" cy="4830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Autofit/>
          </a:bodyPr>
          <a:lstStyle/>
          <a:p>
            <a:r>
              <a:rPr lang="en-US" sz="4000" dirty="0" smtClean="0"/>
              <a:t>Ortega Highway </a:t>
            </a:r>
            <a:br>
              <a:rPr lang="en-US" sz="4000" dirty="0" smtClean="0"/>
            </a:br>
            <a:r>
              <a:rPr lang="en-US" sz="4000" dirty="0" smtClean="0"/>
              <a:t> El Camino Real to Del Obispo St.</a:t>
            </a:r>
            <a:endParaRPr lang="en-US" sz="4000" dirty="0"/>
          </a:p>
        </p:txBody>
      </p:sp>
      <p:pic>
        <p:nvPicPr>
          <p:cNvPr id="5" name="Picture 4" descr="ortega-detour-delobispo-to-elcam.gif"/>
          <p:cNvPicPr>
            <a:picLocks noChangeAspect="1"/>
          </p:cNvPicPr>
          <p:nvPr/>
        </p:nvPicPr>
        <p:blipFill>
          <a:blip r:embed="rId3" cstate="print"/>
          <a:srcRect b="42222"/>
          <a:stretch>
            <a:fillRect/>
          </a:stretch>
        </p:blipFill>
        <p:spPr>
          <a:xfrm>
            <a:off x="1524000" y="1524000"/>
            <a:ext cx="7315200" cy="5029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Completion</a:t>
            </a:r>
            <a:endParaRPr lang="en-US" dirty="0"/>
          </a:p>
        </p:txBody>
      </p:sp>
      <p:pic>
        <p:nvPicPr>
          <p:cNvPr id="4" name="Content Placeholder 3" descr="Stage 2D.jpg"/>
          <p:cNvPicPr>
            <a:picLocks noGrp="1" noChangeAspect="1"/>
          </p:cNvPicPr>
          <p:nvPr>
            <p:ph idx="1"/>
          </p:nvPr>
        </p:nvPicPr>
        <p:blipFill>
          <a:blip r:embed="rId2" cstate="print"/>
          <a:srcRect b="8889"/>
          <a:stretch>
            <a:fillRect/>
          </a:stretch>
        </p:blipFill>
        <p:spPr>
          <a:xfrm>
            <a:off x="1600200" y="1295400"/>
            <a:ext cx="7086600"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Ortega Highway Interchange Final Configuration</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1600200"/>
            <a:ext cx="7162800" cy="4724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Interchange</a:t>
            </a:r>
            <a:endParaRPr lang="en-US" dirty="0"/>
          </a:p>
        </p:txBody>
      </p:sp>
      <p:pic>
        <p:nvPicPr>
          <p:cNvPr id="5" name="Content Placeholder 4" descr="1.0 Project Description_Page_24.jpg"/>
          <p:cNvPicPr>
            <a:picLocks noGrp="1" noChangeAspect="1"/>
          </p:cNvPicPr>
          <p:nvPr>
            <p:ph idx="1"/>
          </p:nvPr>
        </p:nvPicPr>
        <p:blipFill>
          <a:blip r:embed="rId3" cstate="print"/>
          <a:srcRect l="1360" t="9774" r="4308" b="7259"/>
          <a:stretch>
            <a:fillRect/>
          </a:stretch>
        </p:blipFill>
        <p:spPr>
          <a:xfrm>
            <a:off x="1524000" y="1606154"/>
            <a:ext cx="7162800" cy="45140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Rendering of Ortega Highway Bridge</a:t>
            </a:r>
            <a:endParaRPr lang="en-US" dirty="0"/>
          </a:p>
        </p:txBody>
      </p:sp>
      <p:pic>
        <p:nvPicPr>
          <p:cNvPr id="1026" name="Picture 2" descr="R:\PIO\0E310 Project Folder  I-5 at SR-74 interchange  redesign\Landscape\persp on bridge 1.jpg"/>
          <p:cNvPicPr>
            <a:picLocks noGrp="1" noChangeAspect="1" noChangeArrowheads="1"/>
          </p:cNvPicPr>
          <p:nvPr>
            <p:ph idx="1"/>
          </p:nvPr>
        </p:nvPicPr>
        <p:blipFill>
          <a:blip r:embed="rId2" cstate="print"/>
          <a:srcRect/>
          <a:stretch>
            <a:fillRect/>
          </a:stretch>
        </p:blipFill>
        <p:spPr bwMode="auto">
          <a:xfrm>
            <a:off x="1608065" y="1600200"/>
            <a:ext cx="6994670" cy="4525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Rendering of Southbound </a:t>
            </a:r>
            <a:br>
              <a:rPr lang="en-US" dirty="0" smtClean="0"/>
            </a:br>
            <a:r>
              <a:rPr lang="en-US" dirty="0" smtClean="0"/>
              <a:t>Off-ramp</a:t>
            </a:r>
            <a:endParaRPr lang="en-US" dirty="0"/>
          </a:p>
        </p:txBody>
      </p:sp>
      <p:pic>
        <p:nvPicPr>
          <p:cNvPr id="2050" name="Picture 2" descr="R:\PIO\0E310 Project Folder  I-5 at SR-74 interchange  redesign\Landscape\persp off ramp 1 dark inset.jpg"/>
          <p:cNvPicPr>
            <a:picLocks noGrp="1" noChangeAspect="1" noChangeArrowheads="1"/>
          </p:cNvPicPr>
          <p:nvPr>
            <p:ph idx="1"/>
          </p:nvPr>
        </p:nvPicPr>
        <p:blipFill>
          <a:blip r:embed="rId2" cstate="print"/>
          <a:srcRect/>
          <a:stretch>
            <a:fillRect/>
          </a:stretch>
        </p:blipFill>
        <p:spPr bwMode="auto">
          <a:xfrm>
            <a:off x="1608065" y="1600200"/>
            <a:ext cx="6994670"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Management</a:t>
            </a:r>
            <a:endParaRPr lang="en-US" dirty="0"/>
          </a:p>
        </p:txBody>
      </p:sp>
      <p:sp>
        <p:nvSpPr>
          <p:cNvPr id="3" name="Content Placeholder 2"/>
          <p:cNvSpPr>
            <a:spLocks noGrp="1"/>
          </p:cNvSpPr>
          <p:nvPr>
            <p:ph idx="1"/>
          </p:nvPr>
        </p:nvSpPr>
        <p:spPr/>
        <p:txBody>
          <a:bodyPr>
            <a:normAutofit fontScale="85000" lnSpcReduction="10000"/>
          </a:bodyPr>
          <a:lstStyle/>
          <a:p>
            <a:pPr marL="550863" indent="-514350">
              <a:lnSpc>
                <a:spcPct val="150000"/>
              </a:lnSpc>
              <a:buClr>
                <a:schemeClr val="accent1"/>
              </a:buClr>
              <a:buSzPct val="50000"/>
              <a:buFont typeface="Arial" pitchFamily="34" charset="0"/>
              <a:buChar char="►"/>
            </a:pPr>
            <a:r>
              <a:rPr lang="en-US" dirty="0" smtClean="0">
                <a:cs typeface="Arial" charset="0"/>
              </a:rPr>
              <a:t>Public Outreach</a:t>
            </a:r>
          </a:p>
          <a:p>
            <a:pPr marL="550863" indent="-514350">
              <a:lnSpc>
                <a:spcPct val="150000"/>
              </a:lnSpc>
              <a:buClr>
                <a:schemeClr val="accent1"/>
              </a:buClr>
              <a:buSzPct val="50000"/>
              <a:buFont typeface="Arial" pitchFamily="34" charset="0"/>
              <a:buChar char="►"/>
            </a:pPr>
            <a:r>
              <a:rPr lang="en-US" dirty="0" smtClean="0">
                <a:cs typeface="Arial" charset="0"/>
              </a:rPr>
              <a:t>Motorist Information</a:t>
            </a:r>
          </a:p>
          <a:p>
            <a:pPr marL="550863" indent="-514350">
              <a:lnSpc>
                <a:spcPct val="150000"/>
              </a:lnSpc>
              <a:buClr>
                <a:schemeClr val="accent1"/>
              </a:buClr>
              <a:buSzPct val="50000"/>
              <a:buFont typeface="Arial" pitchFamily="34" charset="0"/>
              <a:buChar char="►"/>
            </a:pPr>
            <a:r>
              <a:rPr lang="en-US" dirty="0" smtClean="0">
                <a:cs typeface="Arial" charset="0"/>
              </a:rPr>
              <a:t>Construction Strategies</a:t>
            </a:r>
          </a:p>
          <a:p>
            <a:pPr marL="550863" indent="-514350">
              <a:lnSpc>
                <a:spcPct val="150000"/>
              </a:lnSpc>
              <a:buClr>
                <a:schemeClr val="accent1"/>
              </a:buClr>
              <a:buSzPct val="50000"/>
              <a:buFont typeface="Arial" pitchFamily="34" charset="0"/>
              <a:buChar char="►"/>
            </a:pPr>
            <a:r>
              <a:rPr lang="en-US" dirty="0" smtClean="0">
                <a:cs typeface="Arial" charset="0"/>
              </a:rPr>
              <a:t>Contingency Plans</a:t>
            </a:r>
          </a:p>
          <a:p>
            <a:pPr marL="550863" indent="-514350">
              <a:lnSpc>
                <a:spcPct val="150000"/>
              </a:lnSpc>
              <a:buClr>
                <a:schemeClr val="accent1"/>
              </a:buClr>
              <a:buSzPct val="50000"/>
              <a:buFont typeface="Arial" pitchFamily="34" charset="0"/>
              <a:buChar char="►"/>
            </a:pPr>
            <a:r>
              <a:rPr lang="en-US" dirty="0" smtClean="0">
                <a:cs typeface="Arial" charset="0"/>
              </a:rPr>
              <a:t>Incident Management, Construction Zoned Enhanced Enforcement Program, Transportation Management Center </a:t>
            </a:r>
          </a:p>
          <a:p>
            <a:pPr marL="550863" indent="-514350">
              <a:lnSpc>
                <a:spcPct val="150000"/>
              </a:lnSpc>
              <a:buClr>
                <a:schemeClr val="accent1"/>
              </a:buClr>
              <a:buSzPct val="50000"/>
              <a:buFont typeface="Arial" pitchFamily="34" charset="0"/>
              <a:buChar char="►"/>
            </a:pPr>
            <a:endParaRPr lang="en-US" dirty="0" smtClean="0">
              <a:cs typeface="Arial" charset="0"/>
            </a:endParaRPr>
          </a:p>
          <a:p>
            <a:endParaRPr lang="en-US" dirty="0"/>
          </a:p>
        </p:txBody>
      </p:sp>
      <p:pic>
        <p:nvPicPr>
          <p:cNvPr id="5" name="Picture 5" descr="untitled.bmp"/>
          <p:cNvPicPr>
            <a:picLocks noChangeAspect="1"/>
          </p:cNvPicPr>
          <p:nvPr/>
        </p:nvPicPr>
        <p:blipFill>
          <a:blip r:embed="rId3" cstate="print"/>
          <a:srcRect/>
          <a:stretch>
            <a:fillRect/>
          </a:stretch>
        </p:blipFill>
        <p:spPr bwMode="auto">
          <a:xfrm>
            <a:off x="5760098" y="1523999"/>
            <a:ext cx="2621902" cy="242402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Outreach</a:t>
            </a:r>
            <a:endParaRPr lang="en-US" dirty="0"/>
          </a:p>
        </p:txBody>
      </p:sp>
      <p:sp>
        <p:nvSpPr>
          <p:cNvPr id="3" name="Content Placeholder 2"/>
          <p:cNvSpPr>
            <a:spLocks noGrp="1"/>
          </p:cNvSpPr>
          <p:nvPr>
            <p:ph idx="1"/>
          </p:nvPr>
        </p:nvSpPr>
        <p:spPr/>
        <p:txBody>
          <a:bodyPr numCol="2" spcCol="91440">
            <a:normAutofit fontScale="92500"/>
          </a:bodyPr>
          <a:lstStyle/>
          <a:p>
            <a:pPr>
              <a:buClr>
                <a:schemeClr val="accent1"/>
              </a:buClr>
              <a:buSzPct val="50000"/>
              <a:buFont typeface="Arial" pitchFamily="34" charset="0"/>
              <a:buChar char="►"/>
            </a:pPr>
            <a:r>
              <a:rPr lang="en-US" dirty="0" smtClean="0"/>
              <a:t>Dedicated community liaison</a:t>
            </a:r>
          </a:p>
          <a:p>
            <a:pPr>
              <a:buClr>
                <a:schemeClr val="accent1"/>
              </a:buClr>
              <a:buSzPct val="50000"/>
              <a:buFont typeface="Arial" pitchFamily="34" charset="0"/>
              <a:buChar char="►"/>
            </a:pPr>
            <a:r>
              <a:rPr lang="en-US" dirty="0" smtClean="0"/>
              <a:t>Proactive communication</a:t>
            </a:r>
          </a:p>
          <a:p>
            <a:pPr>
              <a:buClr>
                <a:schemeClr val="accent1"/>
              </a:buClr>
              <a:buSzPct val="50000"/>
              <a:buFont typeface="Arial" pitchFamily="34" charset="0"/>
              <a:buChar char="►"/>
            </a:pPr>
            <a:r>
              <a:rPr lang="en-US" dirty="0" smtClean="0"/>
              <a:t>100% response rate</a:t>
            </a:r>
          </a:p>
          <a:p>
            <a:pPr>
              <a:buClr>
                <a:schemeClr val="accent1"/>
              </a:buClr>
              <a:buSzPct val="50000"/>
              <a:buFont typeface="Arial" pitchFamily="34" charset="0"/>
              <a:buChar char="►"/>
            </a:pPr>
            <a:r>
              <a:rPr lang="en-US" dirty="0" smtClean="0"/>
              <a:t>Outreach to key stakeholders</a:t>
            </a:r>
          </a:p>
          <a:p>
            <a:pPr>
              <a:buClr>
                <a:schemeClr val="accent1"/>
              </a:buClr>
              <a:buSzPct val="50000"/>
              <a:buFont typeface="Arial" pitchFamily="34" charset="0"/>
              <a:buChar char="►"/>
            </a:pPr>
            <a:r>
              <a:rPr lang="en-US" dirty="0" smtClean="0"/>
              <a:t>Social media</a:t>
            </a:r>
          </a:p>
          <a:p>
            <a:pPr>
              <a:buClr>
                <a:schemeClr val="accent1"/>
              </a:buClr>
              <a:buSzPct val="50000"/>
              <a:buFont typeface="Arial" pitchFamily="34" charset="0"/>
              <a:buChar char="►"/>
            </a:pPr>
            <a:r>
              <a:rPr lang="en-US" dirty="0" smtClean="0"/>
              <a:t>Traditional media</a:t>
            </a:r>
          </a:p>
          <a:p>
            <a:pPr>
              <a:buClr>
                <a:schemeClr val="accent1"/>
              </a:buClr>
              <a:buSzPct val="50000"/>
              <a:buFont typeface="Arial" pitchFamily="34" charset="0"/>
              <a:buChar char="►"/>
            </a:pPr>
            <a:r>
              <a:rPr lang="en-US" dirty="0" smtClean="0"/>
              <a:t>Community events</a:t>
            </a:r>
          </a:p>
          <a:p>
            <a:pPr>
              <a:buClr>
                <a:schemeClr val="accent1"/>
              </a:buClr>
              <a:buSzPct val="50000"/>
              <a:buFont typeface="Arial" pitchFamily="34" charset="0"/>
              <a:buChar char="►"/>
            </a:pPr>
            <a:r>
              <a:rPr lang="en-US" dirty="0" smtClean="0"/>
              <a:t>Flyers / Canvassing</a:t>
            </a:r>
          </a:p>
          <a:p>
            <a:pPr>
              <a:buClr>
                <a:schemeClr val="accent1"/>
              </a:buClr>
              <a:buSzPct val="50000"/>
              <a:buFont typeface="Arial" pitchFamily="34" charset="0"/>
              <a:buChar char="►"/>
            </a:pPr>
            <a:r>
              <a:rPr lang="en-US" dirty="0" smtClean="0"/>
              <a:t>Weekly construction alerts</a:t>
            </a:r>
          </a:p>
          <a:p>
            <a:pPr>
              <a:buClr>
                <a:schemeClr val="accent1"/>
              </a:buClr>
              <a:buSzPct val="50000"/>
              <a:buFont typeface="Arial" pitchFamily="34" charset="0"/>
              <a:buChar char="►"/>
            </a:pPr>
            <a:r>
              <a:rPr lang="en-US" dirty="0" smtClean="0"/>
              <a:t>PSA</a:t>
            </a:r>
          </a:p>
          <a:p>
            <a:pPr>
              <a:buClr>
                <a:schemeClr val="accent1"/>
              </a:buClr>
              <a:buSzPct val="50000"/>
              <a:buFont typeface="Arial" pitchFamily="34" charset="0"/>
              <a:buChar char="►"/>
            </a:pPr>
            <a:r>
              <a:rPr lang="en-US" dirty="0" smtClean="0"/>
              <a:t>Bill Inserts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1143000"/>
          </a:xfrm>
        </p:spPr>
        <p:txBody>
          <a:bodyPr>
            <a:normAutofit/>
          </a:bodyPr>
          <a:lstStyle/>
          <a:p>
            <a:r>
              <a:rPr lang="en-US" dirty="0" smtClean="0">
                <a:solidFill>
                  <a:schemeClr val="tx2"/>
                </a:solidFill>
              </a:rPr>
              <a:t>Thank You!</a:t>
            </a:r>
            <a:endParaRPr lang="en-US" dirty="0">
              <a:solidFill>
                <a:schemeClr val="tx2"/>
              </a:solidFill>
            </a:endParaRPr>
          </a:p>
        </p:txBody>
      </p:sp>
      <p:pic>
        <p:nvPicPr>
          <p:cNvPr id="7" name="Content Placeholder 6" descr="Keeping-You-Informed.jpg"/>
          <p:cNvPicPr>
            <a:picLocks noGrp="1" noChangeAspect="1"/>
          </p:cNvPicPr>
          <p:nvPr>
            <p:ph sz="half" idx="1"/>
          </p:nvPr>
        </p:nvPicPr>
        <p:blipFill>
          <a:blip r:embed="rId2" cstate="print"/>
          <a:stretch>
            <a:fillRect/>
          </a:stretch>
        </p:blipFill>
        <p:spPr>
          <a:xfrm>
            <a:off x="1524000" y="1828800"/>
            <a:ext cx="7304314" cy="34086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Funding</a:t>
            </a:r>
            <a:endParaRPr lang="en-US" dirty="0"/>
          </a:p>
        </p:txBody>
      </p:sp>
      <p:sp>
        <p:nvSpPr>
          <p:cNvPr id="4" name="Title 4"/>
          <p:cNvSpPr>
            <a:spLocks noGrp="1"/>
          </p:cNvSpPr>
          <p:nvPr>
            <p:ph idx="1"/>
          </p:nvPr>
        </p:nvSpPr>
        <p:spPr>
          <a:xfrm>
            <a:off x="1371600" y="1600200"/>
            <a:ext cx="7467600" cy="4525963"/>
          </a:xfrm>
        </p:spPr>
        <p:txBody>
          <a:bodyPr>
            <a:noAutofit/>
          </a:bodyPr>
          <a:lstStyle/>
          <a:p>
            <a:pPr lvl="1" defTabSz="739775">
              <a:buNone/>
              <a:tabLst>
                <a:tab pos="4970463" algn="l"/>
              </a:tabLst>
              <a:defRPr/>
            </a:pPr>
            <a:r>
              <a:rPr lang="en-US" sz="1800" dirty="0" smtClean="0">
                <a:solidFill>
                  <a:schemeClr val="tx1"/>
                </a:solidFill>
              </a:rPr>
              <a:t/>
            </a:r>
            <a:br>
              <a:rPr lang="en-US" sz="1800" dirty="0" smtClean="0">
                <a:solidFill>
                  <a:schemeClr val="tx1"/>
                </a:solidFill>
              </a:rPr>
            </a:br>
            <a:endParaRPr lang="en-US" sz="1800" dirty="0">
              <a:solidFill>
                <a:schemeClr val="tx1"/>
              </a:solidFill>
            </a:endParaRPr>
          </a:p>
        </p:txBody>
      </p:sp>
      <p:sp>
        <p:nvSpPr>
          <p:cNvPr id="6" name="Content Placeholder 2"/>
          <p:cNvSpPr txBox="1">
            <a:spLocks/>
          </p:cNvSpPr>
          <p:nvPr/>
        </p:nvSpPr>
        <p:spPr>
          <a:xfrm>
            <a:off x="1524000" y="1752600"/>
            <a:ext cx="7467600" cy="4525963"/>
          </a:xfrm>
          <a:prstGeom prst="rect">
            <a:avLst/>
          </a:prstGeom>
        </p:spPr>
        <p:txBody>
          <a:bodyPr vert="horz" lIns="91440" tIns="45720" rIns="91440" bIns="45720" rtlCol="0">
            <a:normAutofit/>
          </a:bodyPr>
          <a:lstStyle/>
          <a:p>
            <a:pPr marL="550863" marR="0" lvl="0" indent="-514350" algn="l" defTabSz="914400" rtl="0" eaLnBrk="1" fontAlgn="auto" latinLnBrk="0" hangingPunct="1">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Source				Amount</a:t>
            </a:r>
          </a:p>
          <a:p>
            <a:pPr marL="550863" marR="0" lvl="0" indent="-514350" algn="l" defTabSz="914400" rtl="0" eaLnBrk="1" fontAlgn="auto" latinLnBrk="0" hangingPunct="1">
              <a:spcAft>
                <a:spcPts val="0"/>
              </a:spcAft>
              <a:buClrTx/>
              <a:buSzTx/>
              <a:tabLst/>
              <a:defRPr/>
            </a:pPr>
            <a:endParaRPr kumimoji="0" lang="en-US" sz="800" b="1" i="0" u="none" strike="noStrike" kern="1200" cap="none" spc="0" normalizeH="0" baseline="0" noProof="0" dirty="0" smtClean="0">
              <a:ln>
                <a:noFill/>
              </a:ln>
              <a:solidFill>
                <a:schemeClr val="tx1"/>
              </a:solidFill>
              <a:effectLst/>
              <a:uLnTx/>
              <a:uFillTx/>
              <a:latin typeface="+mn-lt"/>
              <a:ea typeface="+mn-ea"/>
              <a:cs typeface="+mn-cs"/>
            </a:endParaRPr>
          </a:p>
          <a:p>
            <a:pPr marL="550863" marR="0" lvl="0" indent="-514350" algn="l" defTabSz="914400" rtl="0" eaLnBrk="1" fontAlgn="auto" latinLnBrk="0" hangingPunct="1">
              <a:spcAft>
                <a:spcPts val="0"/>
              </a:spcAft>
              <a:buClrTx/>
              <a:buSzTx/>
              <a:tabLst/>
              <a:defRPr/>
            </a:pPr>
            <a:r>
              <a:rPr lang="en-US" sz="3200" dirty="0" smtClean="0"/>
              <a:t>Local (City &amp; Measure)	$4,200,000</a:t>
            </a:r>
          </a:p>
          <a:p>
            <a:pPr marL="550863" marR="0" lvl="0" indent="-514350" algn="l" defTabSz="914400" rtl="0" eaLnBrk="1" fontAlgn="auto" latinLnBrk="0" hangingPunct="1">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County</a:t>
            </a:r>
            <a:r>
              <a:rPr kumimoji="0" lang="en-US" sz="3200" b="0" i="0" u="none" strike="noStrike" kern="1200" cap="none" spc="0" normalizeH="0" noProof="0" dirty="0" smtClean="0">
                <a:ln>
                  <a:noFill/>
                </a:ln>
                <a:solidFill>
                  <a:schemeClr val="tx1"/>
                </a:solidFill>
                <a:effectLst/>
                <a:uLnTx/>
                <a:uFillTx/>
                <a:latin typeface="+mn-lt"/>
                <a:ea typeface="+mn-ea"/>
                <a:cs typeface="+mn-cs"/>
              </a:rPr>
              <a:t> (CFD Funds)		$4,074,000</a:t>
            </a:r>
          </a:p>
          <a:p>
            <a:pPr marL="550863" marR="0" lvl="0" indent="-514350" algn="l" defTabSz="914400" rtl="0" eaLnBrk="1" fontAlgn="auto" latinLnBrk="0" hangingPunct="1">
              <a:spcAft>
                <a:spcPts val="0"/>
              </a:spcAft>
              <a:buClrTx/>
              <a:buSzTx/>
              <a:tabLst/>
              <a:defRPr/>
            </a:pPr>
            <a:r>
              <a:rPr lang="en-US" sz="3200" baseline="0" dirty="0" smtClean="0"/>
              <a:t>STIP-RIP				$47,014,000</a:t>
            </a:r>
          </a:p>
          <a:p>
            <a:pPr marL="550863" marR="0" lvl="0" indent="-514350" algn="l" defTabSz="914400" rtl="0" eaLnBrk="1" fontAlgn="auto" latinLnBrk="0" hangingPunct="1">
              <a:spcAft>
                <a:spcPts val="0"/>
              </a:spcAft>
              <a:buClrTx/>
              <a:buSzTx/>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CMIA				$30,926,000</a:t>
            </a:r>
          </a:p>
          <a:p>
            <a:pPr marL="550863" marR="0" lvl="0" indent="-514350" algn="l" defTabSz="914400" rtl="0" eaLnBrk="1" fontAlgn="auto" latinLnBrk="0" hangingPunct="1">
              <a:spcAft>
                <a:spcPts val="0"/>
              </a:spcAft>
              <a:buClrTx/>
              <a:buSzTx/>
              <a:tabLst/>
              <a:defRPr/>
            </a:pPr>
            <a:endParaRPr lang="en-US" sz="3200" baseline="0" dirty="0" smtClean="0"/>
          </a:p>
          <a:p>
            <a:pPr marL="550863" marR="0" lvl="0" indent="-514350" algn="l" defTabSz="914400" rtl="0" eaLnBrk="1" fontAlgn="auto" latinLnBrk="0" hangingPunct="1">
              <a:spcAft>
                <a:spcPts val="0"/>
              </a:spcAft>
              <a:buClrTx/>
              <a:buSzTx/>
              <a:tabLst/>
              <a:defRPr/>
            </a:pPr>
            <a:r>
              <a:rPr kumimoji="0" lang="en-US" sz="3200" b="1" i="0" u="none" strike="noStrike" kern="1200" cap="none" spc="0" normalizeH="0" noProof="0" dirty="0" smtClean="0">
                <a:ln>
                  <a:noFill/>
                </a:ln>
                <a:solidFill>
                  <a:schemeClr val="tx1"/>
                </a:solidFill>
                <a:effectLst/>
                <a:uLnTx/>
                <a:uFillTx/>
                <a:latin typeface="+mn-lt"/>
                <a:ea typeface="+mn-ea"/>
                <a:cs typeface="+mn-cs"/>
              </a:rPr>
              <a:t>TOTAL				$86,214,000</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Schedule</a:t>
            </a:r>
            <a:endParaRPr lang="en-US" dirty="0"/>
          </a:p>
        </p:txBody>
      </p:sp>
      <p:sp>
        <p:nvSpPr>
          <p:cNvPr id="3" name="Content Placeholder 2"/>
          <p:cNvSpPr>
            <a:spLocks noGrp="1"/>
          </p:cNvSpPr>
          <p:nvPr>
            <p:ph idx="1"/>
          </p:nvPr>
        </p:nvSpPr>
        <p:spPr/>
        <p:txBody>
          <a:bodyPr>
            <a:normAutofit/>
          </a:bodyPr>
          <a:lstStyle/>
          <a:p>
            <a:pPr marL="550863" indent="-514350">
              <a:lnSpc>
                <a:spcPct val="150000"/>
              </a:lnSpc>
              <a:buClr>
                <a:schemeClr val="accent1"/>
              </a:buClr>
              <a:buSzPct val="50000"/>
              <a:buFont typeface="Arial" pitchFamily="34" charset="0"/>
              <a:buChar char="►"/>
            </a:pPr>
            <a:r>
              <a:rPr lang="en-US" sz="2400" dirty="0" smtClean="0"/>
              <a:t>Advertisement			June 4, 2012</a:t>
            </a:r>
          </a:p>
          <a:p>
            <a:pPr marL="550863" indent="-514350">
              <a:lnSpc>
                <a:spcPct val="150000"/>
              </a:lnSpc>
              <a:buClr>
                <a:schemeClr val="accent1"/>
              </a:buClr>
              <a:buSzPct val="50000"/>
              <a:buFont typeface="Arial" pitchFamily="34" charset="0"/>
              <a:buChar char="►"/>
            </a:pPr>
            <a:r>
              <a:rPr lang="en-US" sz="2400" dirty="0" smtClean="0"/>
              <a:t>Bid Opening			August 2, 2012</a:t>
            </a:r>
          </a:p>
          <a:p>
            <a:pPr marL="550863" indent="-514350">
              <a:lnSpc>
                <a:spcPct val="150000"/>
              </a:lnSpc>
              <a:buClr>
                <a:schemeClr val="accent1"/>
              </a:buClr>
              <a:buSzPct val="50000"/>
              <a:buFont typeface="Arial" pitchFamily="34" charset="0"/>
              <a:buChar char="►"/>
            </a:pPr>
            <a:r>
              <a:rPr lang="en-US" sz="2400" dirty="0" smtClean="0"/>
              <a:t>Construction Start		February 15, 2013</a:t>
            </a:r>
          </a:p>
          <a:p>
            <a:pPr marL="550863" indent="-514350">
              <a:lnSpc>
                <a:spcPct val="150000"/>
              </a:lnSpc>
              <a:buClr>
                <a:schemeClr val="accent1"/>
              </a:buClr>
              <a:buSzPct val="50000"/>
              <a:buFont typeface="Arial" pitchFamily="34" charset="0"/>
              <a:buChar char="►"/>
            </a:pPr>
            <a:r>
              <a:rPr lang="en-US" sz="2400" dirty="0" smtClean="0"/>
              <a:t>Construction Completion		Spring 2015</a:t>
            </a:r>
          </a:p>
          <a:p>
            <a:pPr marL="550863" indent="-514350">
              <a:lnSpc>
                <a:spcPct val="150000"/>
              </a:lnSpc>
              <a:buClr>
                <a:schemeClr val="accent1"/>
              </a:buClr>
              <a:buSzPct val="50000"/>
              <a:buFont typeface="Arial" pitchFamily="34" charset="0"/>
              <a:buChar char="►"/>
            </a:pPr>
            <a:r>
              <a:rPr lang="en-US" sz="2400" dirty="0" smtClean="0"/>
              <a:t>Plant Establishment  		Spring 2016</a:t>
            </a:r>
          </a:p>
        </p:txBody>
      </p:sp>
      <p:sp>
        <p:nvSpPr>
          <p:cNvPr id="4" name="TextBox 6"/>
          <p:cNvSpPr txBox="1">
            <a:spLocks noChangeArrowheads="1"/>
          </p:cNvSpPr>
          <p:nvPr/>
        </p:nvSpPr>
        <p:spPr bwMode="auto">
          <a:xfrm>
            <a:off x="1219200" y="5029200"/>
            <a:ext cx="7620000" cy="892175"/>
          </a:xfrm>
          <a:prstGeom prst="rect">
            <a:avLst/>
          </a:prstGeom>
          <a:noFill/>
          <a:ln w="9525">
            <a:noFill/>
            <a:miter lim="800000"/>
            <a:headEnd/>
            <a:tailEnd/>
          </a:ln>
        </p:spPr>
        <p:txBody>
          <a:bodyPr>
            <a:spAutoFit/>
          </a:bodyPr>
          <a:lstStyle/>
          <a:p>
            <a:pPr algn="ctr"/>
            <a:r>
              <a:rPr lang="en-US" sz="2600" b="1" dirty="0">
                <a:solidFill>
                  <a:srgbClr val="002060"/>
                </a:solidFill>
              </a:rPr>
              <a:t>550 Working days </a:t>
            </a:r>
            <a:r>
              <a:rPr lang="en-US" sz="2600" b="1" dirty="0" smtClean="0">
                <a:solidFill>
                  <a:srgbClr val="002060"/>
                </a:solidFill>
              </a:rPr>
              <a:t> </a:t>
            </a:r>
            <a:endParaRPr lang="en-US" sz="2600" b="1" dirty="0">
              <a:solidFill>
                <a:srgbClr val="002060"/>
              </a:solidFill>
            </a:endParaRPr>
          </a:p>
          <a:p>
            <a:pPr algn="ctr"/>
            <a:r>
              <a:rPr lang="en-US" sz="2600" b="1" dirty="0">
                <a:solidFill>
                  <a:srgbClr val="002060"/>
                </a:solidFill>
              </a:rPr>
              <a:t>250 Plant Establishment days</a:t>
            </a:r>
            <a:endParaRPr lang="en-US" sz="26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Interchange</a:t>
            </a:r>
            <a:endParaRPr lang="en-US" dirty="0"/>
          </a:p>
        </p:txBody>
      </p:sp>
      <p:pic>
        <p:nvPicPr>
          <p:cNvPr id="5" name="Content Placeholder 4" descr="Current Ortega Interchange.jpg"/>
          <p:cNvPicPr>
            <a:picLocks noGrp="1" noChangeAspect="1"/>
          </p:cNvPicPr>
          <p:nvPr>
            <p:ph idx="1"/>
          </p:nvPr>
        </p:nvPicPr>
        <p:blipFill>
          <a:blip r:embed="rId3" cstate="print"/>
          <a:stretch>
            <a:fillRect/>
          </a:stretch>
        </p:blipFill>
        <p:spPr>
          <a:xfrm>
            <a:off x="1705615" y="1600200"/>
            <a:ext cx="6799569"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new IC.jpg"/>
          <p:cNvPicPr>
            <a:picLocks noChangeAspect="1"/>
          </p:cNvPicPr>
          <p:nvPr/>
        </p:nvPicPr>
        <p:blipFill>
          <a:blip r:embed="rId3" cstate="print"/>
          <a:srcRect b="8791"/>
          <a:stretch>
            <a:fillRect/>
          </a:stretch>
        </p:blipFill>
        <p:spPr>
          <a:xfrm>
            <a:off x="1752600" y="1143000"/>
            <a:ext cx="5940425" cy="5029200"/>
          </a:xfrm>
          <a:prstGeom prst="rect">
            <a:avLst/>
          </a:prstGeom>
          <a:ln>
            <a:noFill/>
          </a:ln>
          <a:effectLst>
            <a:outerShdw blurRad="952500" dist="50800" dir="5400000" sx="105000" sy="105000" algn="tl" rotWithShape="0">
              <a:srgbClr val="333333">
                <a:alpha val="31000"/>
              </a:srgbClr>
            </a:outerShdw>
          </a:effectLst>
        </p:spPr>
      </p:pic>
      <p:pic>
        <p:nvPicPr>
          <p:cNvPr id="7" name="Picture 6" descr="Interstate 5 Shield">
            <a:hlinkClick r:id="rId4"/>
          </p:cNvPr>
          <p:cNvPicPr>
            <a:picLocks noChangeAspect="1" noChangeArrowheads="1"/>
          </p:cNvPicPr>
          <p:nvPr/>
        </p:nvPicPr>
        <p:blipFill>
          <a:blip r:embed="rId5" cstate="print"/>
          <a:srcRect/>
          <a:stretch>
            <a:fillRect/>
          </a:stretch>
        </p:blipFill>
        <p:spPr bwMode="auto">
          <a:xfrm>
            <a:off x="4724400" y="5562600"/>
            <a:ext cx="533400" cy="500063"/>
          </a:xfrm>
          <a:prstGeom prst="rect">
            <a:avLst/>
          </a:prstGeom>
          <a:noFill/>
          <a:ln w="9525">
            <a:noFill/>
            <a:miter lim="800000"/>
            <a:headEnd/>
            <a:tailEnd/>
          </a:ln>
        </p:spPr>
      </p:pic>
      <p:pic>
        <p:nvPicPr>
          <p:cNvPr id="8" name="Picture 10" descr="State Route 74 marker"/>
          <p:cNvPicPr>
            <a:picLocks noChangeAspect="1" noChangeArrowheads="1"/>
          </p:cNvPicPr>
          <p:nvPr/>
        </p:nvPicPr>
        <p:blipFill>
          <a:blip r:embed="rId6" cstate="print"/>
          <a:srcRect/>
          <a:stretch>
            <a:fillRect/>
          </a:stretch>
        </p:blipFill>
        <p:spPr bwMode="auto">
          <a:xfrm>
            <a:off x="5791200" y="2362200"/>
            <a:ext cx="685800" cy="533400"/>
          </a:xfrm>
          <a:prstGeom prst="rect">
            <a:avLst/>
          </a:prstGeom>
          <a:noFill/>
          <a:ln w="9525">
            <a:noFill/>
            <a:miter lim="800000"/>
            <a:headEnd/>
            <a:tailEnd/>
          </a:ln>
        </p:spPr>
      </p:pic>
      <p:sp>
        <p:nvSpPr>
          <p:cNvPr id="10" name="TextBox 9"/>
          <p:cNvSpPr txBox="1"/>
          <p:nvPr/>
        </p:nvSpPr>
        <p:spPr>
          <a:xfrm>
            <a:off x="4648200" y="1143000"/>
            <a:ext cx="2895600" cy="307975"/>
          </a:xfrm>
          <a:prstGeom prst="rect">
            <a:avLst/>
          </a:prstGeom>
          <a:solidFill>
            <a:schemeClr val="tx2">
              <a:lumMod val="90000"/>
            </a:schemeClr>
          </a:solidFill>
        </p:spPr>
        <p:txBody>
          <a:bodyPr>
            <a:spAutoFit/>
          </a:bodyPr>
          <a:lstStyle/>
          <a:p>
            <a:pPr>
              <a:defRPr/>
            </a:pPr>
            <a:r>
              <a:rPr lang="en-US" sz="1400" b="1" dirty="0">
                <a:solidFill>
                  <a:schemeClr val="bg1"/>
                </a:solidFill>
              </a:rPr>
              <a:t>Widening SB off-ramp</a:t>
            </a:r>
          </a:p>
        </p:txBody>
      </p:sp>
      <p:cxnSp>
        <p:nvCxnSpPr>
          <p:cNvPr id="11" name="Straight Arrow Connector 10"/>
          <p:cNvCxnSpPr/>
          <p:nvPr/>
        </p:nvCxnSpPr>
        <p:spPr>
          <a:xfrm rot="5400000">
            <a:off x="4324350" y="1619250"/>
            <a:ext cx="609600"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419600" y="2514600"/>
            <a:ext cx="19812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5486400" y="17526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2590800"/>
            <a:ext cx="2743200" cy="415498"/>
          </a:xfrm>
          <a:prstGeom prst="rect">
            <a:avLst/>
          </a:prstGeom>
          <a:solidFill>
            <a:schemeClr val="tx2">
              <a:lumMod val="90000"/>
            </a:schemeClr>
          </a:solidFill>
        </p:spPr>
        <p:txBody>
          <a:bodyPr wrap="square">
            <a:spAutoFit/>
          </a:bodyPr>
          <a:lstStyle/>
          <a:p>
            <a:pPr algn="ctr">
              <a:lnSpc>
                <a:spcPct val="150000"/>
              </a:lnSpc>
              <a:defRPr/>
            </a:pPr>
            <a:r>
              <a:rPr lang="en-US" sz="1400" b="1" dirty="0">
                <a:solidFill>
                  <a:schemeClr val="bg1"/>
                </a:solidFill>
              </a:rPr>
              <a:t>Construct NB loop on-ramp</a:t>
            </a:r>
          </a:p>
        </p:txBody>
      </p:sp>
      <p:cxnSp>
        <p:nvCxnSpPr>
          <p:cNvPr id="16" name="Straight Arrow Connector 15"/>
          <p:cNvCxnSpPr/>
          <p:nvPr/>
        </p:nvCxnSpPr>
        <p:spPr>
          <a:xfrm rot="10800000" flipV="1">
            <a:off x="5791200" y="29718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3200" y="3352800"/>
            <a:ext cx="2590800" cy="415498"/>
          </a:xfrm>
          <a:prstGeom prst="rect">
            <a:avLst/>
          </a:prstGeom>
          <a:solidFill>
            <a:schemeClr val="tx2">
              <a:lumMod val="90000"/>
            </a:schemeClr>
          </a:solidFill>
        </p:spPr>
        <p:txBody>
          <a:bodyPr wrap="square">
            <a:spAutoFit/>
          </a:bodyPr>
          <a:lstStyle/>
          <a:p>
            <a:pPr algn="ctr">
              <a:lnSpc>
                <a:spcPct val="150000"/>
              </a:lnSpc>
              <a:defRPr/>
            </a:pPr>
            <a:r>
              <a:rPr lang="en-US" sz="1400" b="1" dirty="0">
                <a:solidFill>
                  <a:schemeClr val="bg1"/>
                </a:solidFill>
              </a:rPr>
              <a:t>Reconfigure NB off-ramp</a:t>
            </a:r>
          </a:p>
        </p:txBody>
      </p:sp>
      <p:cxnSp>
        <p:nvCxnSpPr>
          <p:cNvPr id="18" name="Straight Arrow Connector 17"/>
          <p:cNvCxnSpPr/>
          <p:nvPr/>
        </p:nvCxnSpPr>
        <p:spPr>
          <a:xfrm flipH="1">
            <a:off x="6019800" y="3733800"/>
            <a:ext cx="9144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5486400"/>
            <a:ext cx="3048000" cy="376238"/>
          </a:xfrm>
          <a:prstGeom prst="rect">
            <a:avLst/>
          </a:prstGeom>
          <a:solidFill>
            <a:schemeClr val="tx2">
              <a:lumMod val="90000"/>
            </a:schemeClr>
          </a:solidFill>
        </p:spPr>
        <p:txBody>
          <a:bodyPr>
            <a:spAutoFit/>
          </a:bodyPr>
          <a:lstStyle/>
          <a:p>
            <a:pPr>
              <a:lnSpc>
                <a:spcPct val="150000"/>
              </a:lnSpc>
              <a:defRPr/>
            </a:pPr>
            <a:r>
              <a:rPr lang="en-US" sz="1400" b="1" dirty="0">
                <a:solidFill>
                  <a:schemeClr val="bg1"/>
                </a:solidFill>
              </a:rPr>
              <a:t>Reconfigure Del Obispo</a:t>
            </a:r>
          </a:p>
        </p:txBody>
      </p:sp>
      <p:cxnSp>
        <p:nvCxnSpPr>
          <p:cNvPr id="20" name="Straight Arrow Connector 19"/>
          <p:cNvCxnSpPr/>
          <p:nvPr/>
        </p:nvCxnSpPr>
        <p:spPr>
          <a:xfrm rot="16200000" flipV="1">
            <a:off x="3505200" y="5105400"/>
            <a:ext cx="533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0" y="1219200"/>
            <a:ext cx="1905000" cy="698500"/>
          </a:xfrm>
          <a:prstGeom prst="rect">
            <a:avLst/>
          </a:prstGeom>
          <a:solidFill>
            <a:schemeClr val="tx2">
              <a:lumMod val="90000"/>
            </a:schemeClr>
          </a:solidFill>
        </p:spPr>
        <p:txBody>
          <a:bodyPr>
            <a:spAutoFit/>
          </a:bodyPr>
          <a:lstStyle/>
          <a:p>
            <a:pPr algn="ctr">
              <a:lnSpc>
                <a:spcPct val="150000"/>
              </a:lnSpc>
              <a:defRPr/>
            </a:pPr>
            <a:r>
              <a:rPr lang="en-US" sz="1400" b="1" kern="700" dirty="0">
                <a:solidFill>
                  <a:schemeClr val="bg1"/>
                </a:solidFill>
              </a:rPr>
              <a:t>Reconstruct</a:t>
            </a:r>
          </a:p>
          <a:p>
            <a:pPr algn="ctr">
              <a:lnSpc>
                <a:spcPct val="150000"/>
              </a:lnSpc>
              <a:defRPr/>
            </a:pPr>
            <a:r>
              <a:rPr lang="en-US" sz="1400" b="1" kern="700" dirty="0">
                <a:solidFill>
                  <a:schemeClr val="bg1"/>
                </a:solidFill>
              </a:rPr>
              <a:t>Bridge</a:t>
            </a:r>
          </a:p>
        </p:txBody>
      </p:sp>
      <p:cxnSp>
        <p:nvCxnSpPr>
          <p:cNvPr id="22" name="Straight Arrow Connector 21"/>
          <p:cNvCxnSpPr/>
          <p:nvPr/>
        </p:nvCxnSpPr>
        <p:spPr>
          <a:xfrm rot="16200000" flipH="1">
            <a:off x="3619500" y="2019300"/>
            <a:ext cx="14478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43600" y="1828800"/>
            <a:ext cx="3200400" cy="415498"/>
          </a:xfrm>
          <a:prstGeom prst="rect">
            <a:avLst/>
          </a:prstGeom>
          <a:solidFill>
            <a:schemeClr val="tx2">
              <a:lumMod val="90000"/>
            </a:schemeClr>
          </a:solidFill>
        </p:spPr>
        <p:txBody>
          <a:bodyPr wrap="square">
            <a:spAutoFit/>
          </a:bodyPr>
          <a:lstStyle/>
          <a:p>
            <a:pPr algn="ctr">
              <a:lnSpc>
                <a:spcPct val="150000"/>
              </a:lnSpc>
              <a:defRPr/>
            </a:pPr>
            <a:r>
              <a:rPr lang="en-US" sz="1400" b="1" dirty="0">
                <a:solidFill>
                  <a:schemeClr val="bg1"/>
                </a:solidFill>
              </a:rPr>
              <a:t>Reconstruct SB &amp; NB on-ramps</a:t>
            </a:r>
          </a:p>
        </p:txBody>
      </p:sp>
      <p:cxnSp>
        <p:nvCxnSpPr>
          <p:cNvPr id="26" name="Straight Arrow Connector 25"/>
          <p:cNvCxnSpPr/>
          <p:nvPr/>
        </p:nvCxnSpPr>
        <p:spPr>
          <a:xfrm rot="10800000">
            <a:off x="5486400" y="17526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19" grpId="0" animBg="1"/>
      <p:bldP spid="21"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Intermittent Nighttime Closures</a:t>
            </a:r>
            <a:br>
              <a:rPr lang="en-US" dirty="0" smtClean="0"/>
            </a:br>
            <a:r>
              <a:rPr lang="en-US" sz="2200" dirty="0" smtClean="0"/>
              <a:t>12:00 a.m. – 5:00 a.m. Weekdays</a:t>
            </a:r>
            <a:br>
              <a:rPr lang="en-US" sz="2200" dirty="0" smtClean="0"/>
            </a:br>
            <a:r>
              <a:rPr lang="en-US" sz="2200" dirty="0" smtClean="0"/>
              <a:t>12:00 a.m. – 6/7:00 a.m. Weekends</a:t>
            </a:r>
            <a:endParaRPr lang="en-US" sz="2200" dirty="0"/>
          </a:p>
        </p:txBody>
      </p:sp>
      <p:sp>
        <p:nvSpPr>
          <p:cNvPr id="3" name="Content Placeholder 2"/>
          <p:cNvSpPr>
            <a:spLocks noGrp="1"/>
          </p:cNvSpPr>
          <p:nvPr>
            <p:ph idx="1"/>
          </p:nvPr>
        </p:nvSpPr>
        <p:spPr/>
        <p:txBody>
          <a:bodyPr/>
          <a:lstStyle/>
          <a:p>
            <a:pPr>
              <a:buClr>
                <a:schemeClr val="accent1"/>
              </a:buClr>
              <a:buSzPct val="50000"/>
              <a:buFont typeface="Arial" pitchFamily="34" charset="0"/>
              <a:buChar char="►"/>
            </a:pPr>
            <a:r>
              <a:rPr lang="en-US" dirty="0" smtClean="0"/>
              <a:t>SB I-5 Freeway</a:t>
            </a:r>
          </a:p>
          <a:p>
            <a:pPr>
              <a:buClr>
                <a:schemeClr val="accent1"/>
              </a:buClr>
              <a:buSzPct val="50000"/>
              <a:buFont typeface="Arial" pitchFamily="34" charset="0"/>
              <a:buChar char="►"/>
            </a:pPr>
            <a:r>
              <a:rPr lang="en-US" dirty="0" smtClean="0"/>
              <a:t>NB I-5 Freeway</a:t>
            </a:r>
          </a:p>
          <a:p>
            <a:pPr>
              <a:buClr>
                <a:schemeClr val="accent1"/>
              </a:buClr>
              <a:buSzPct val="50000"/>
              <a:buFont typeface="Arial" pitchFamily="34" charset="0"/>
              <a:buChar char="►"/>
            </a:pPr>
            <a:r>
              <a:rPr lang="en-US" dirty="0" smtClean="0"/>
              <a:t>SB I-5 Off-Ramp</a:t>
            </a:r>
          </a:p>
          <a:p>
            <a:pPr>
              <a:buClr>
                <a:schemeClr val="accent1"/>
              </a:buClr>
              <a:buSzPct val="50000"/>
              <a:buFont typeface="Arial" pitchFamily="34" charset="0"/>
              <a:buChar char="►"/>
            </a:pPr>
            <a:r>
              <a:rPr lang="en-US" dirty="0" smtClean="0"/>
              <a:t>NB I-5 Off-Ramp</a:t>
            </a:r>
          </a:p>
          <a:p>
            <a:pPr>
              <a:buClr>
                <a:schemeClr val="accent1"/>
              </a:buClr>
              <a:buSzPct val="50000"/>
              <a:buFont typeface="Arial" pitchFamily="34" charset="0"/>
              <a:buChar char="►"/>
            </a:pPr>
            <a:r>
              <a:rPr lang="en-US" dirty="0" smtClean="0"/>
              <a:t>SB I-5 On-Ramp</a:t>
            </a:r>
          </a:p>
          <a:p>
            <a:pPr>
              <a:buClr>
                <a:schemeClr val="accent1"/>
              </a:buClr>
              <a:buSzPct val="50000"/>
              <a:buFont typeface="Arial" pitchFamily="34" charset="0"/>
              <a:buChar char="►"/>
            </a:pPr>
            <a:r>
              <a:rPr lang="en-US" dirty="0" smtClean="0"/>
              <a:t>WB Ortega Highway</a:t>
            </a:r>
          </a:p>
          <a:p>
            <a:pPr>
              <a:buClr>
                <a:schemeClr val="accent1"/>
              </a:buClr>
              <a:buSzPct val="50000"/>
              <a:buFont typeface="Arial" pitchFamily="34" charset="0"/>
              <a:buChar char="►"/>
            </a:pPr>
            <a:r>
              <a:rPr lang="en-US" dirty="0" smtClean="0"/>
              <a:t>EB Ortega Highway</a:t>
            </a:r>
            <a:endParaRPr lang="en-US" dirty="0"/>
          </a:p>
        </p:txBody>
      </p:sp>
      <p:pic>
        <p:nvPicPr>
          <p:cNvPr id="4" name="Picture 3" descr="Ortega Highway Sign.jpg"/>
          <p:cNvPicPr>
            <a:picLocks noChangeAspect="1"/>
          </p:cNvPicPr>
          <p:nvPr/>
        </p:nvPicPr>
        <p:blipFill>
          <a:blip r:embed="rId3" cstate="print"/>
          <a:stretch>
            <a:fillRect/>
          </a:stretch>
        </p:blipFill>
        <p:spPr>
          <a:xfrm>
            <a:off x="4876800" y="1905000"/>
            <a:ext cx="3251200" cy="2438400"/>
          </a:xfrm>
          <a:prstGeom prst="rect">
            <a:avLst/>
          </a:prstGeom>
          <a:ln w="9525">
            <a:solidFill>
              <a:schemeClr val="tx1"/>
            </a:solidFill>
          </a:ln>
        </p:spPr>
      </p:pic>
      <p:pic>
        <p:nvPicPr>
          <p:cNvPr id="5" name="Picture 4" descr="South I-5.jpg"/>
          <p:cNvPicPr>
            <a:picLocks noChangeAspect="1"/>
          </p:cNvPicPr>
          <p:nvPr/>
        </p:nvPicPr>
        <p:blipFill>
          <a:blip r:embed="rId4" cstate="print"/>
          <a:srcRect l="42826"/>
          <a:stretch>
            <a:fillRect/>
          </a:stretch>
        </p:blipFill>
        <p:spPr>
          <a:xfrm>
            <a:off x="6629400" y="3733800"/>
            <a:ext cx="1747868" cy="2057400"/>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Detours</a:t>
            </a:r>
            <a:endParaRPr lang="en-US" dirty="0"/>
          </a:p>
        </p:txBody>
      </p:sp>
      <p:sp>
        <p:nvSpPr>
          <p:cNvPr id="3" name="Content Placeholder 2"/>
          <p:cNvSpPr>
            <a:spLocks noGrp="1"/>
          </p:cNvSpPr>
          <p:nvPr>
            <p:ph idx="1"/>
          </p:nvPr>
        </p:nvSpPr>
        <p:spPr/>
        <p:txBody>
          <a:bodyPr>
            <a:normAutofit fontScale="92500" lnSpcReduction="10000"/>
          </a:bodyPr>
          <a:lstStyle/>
          <a:p>
            <a:pPr marL="550863" indent="-514350">
              <a:lnSpc>
                <a:spcPct val="150000"/>
              </a:lnSpc>
              <a:buClr>
                <a:schemeClr val="accent1"/>
              </a:buClr>
              <a:buSzPct val="50000"/>
              <a:buFont typeface="Arial" pitchFamily="34" charset="0"/>
              <a:buChar char="►"/>
            </a:pPr>
            <a:r>
              <a:rPr lang="en-US" dirty="0" smtClean="0">
                <a:latin typeface="Arial" charset="0"/>
                <a:cs typeface="Arial" charset="0"/>
              </a:rPr>
              <a:t>Rancho Viejo Road</a:t>
            </a:r>
          </a:p>
          <a:p>
            <a:pPr marL="550863" indent="-514350">
              <a:lnSpc>
                <a:spcPct val="150000"/>
              </a:lnSpc>
              <a:buClr>
                <a:schemeClr val="accent1"/>
              </a:buClr>
              <a:buSzPct val="50000"/>
              <a:buFont typeface="Arial" pitchFamily="34" charset="0"/>
              <a:buChar char="►"/>
            </a:pPr>
            <a:r>
              <a:rPr lang="en-US" dirty="0" smtClean="0">
                <a:latin typeface="Arial" charset="0"/>
                <a:cs typeface="Arial" charset="0"/>
              </a:rPr>
              <a:t>Ortega Highway (SR-74)</a:t>
            </a:r>
          </a:p>
          <a:p>
            <a:pPr marL="550863" indent="-514350">
              <a:lnSpc>
                <a:spcPct val="150000"/>
              </a:lnSpc>
              <a:buClr>
                <a:schemeClr val="accent1"/>
              </a:buClr>
              <a:buSzPct val="50000"/>
              <a:buFont typeface="Arial" pitchFamily="34" charset="0"/>
              <a:buChar char="►"/>
            </a:pPr>
            <a:r>
              <a:rPr lang="en-US" dirty="0" smtClean="0">
                <a:latin typeface="Arial" charset="0"/>
                <a:cs typeface="Arial" charset="0"/>
              </a:rPr>
              <a:t>San Juan Creek Road / Valle Road</a:t>
            </a:r>
          </a:p>
          <a:p>
            <a:pPr marL="550863" indent="-514350">
              <a:lnSpc>
                <a:spcPct val="150000"/>
              </a:lnSpc>
              <a:buClr>
                <a:schemeClr val="accent1"/>
              </a:buClr>
              <a:buSzPct val="50000"/>
              <a:buFont typeface="Arial" pitchFamily="34" charset="0"/>
              <a:buChar char="►"/>
            </a:pPr>
            <a:r>
              <a:rPr lang="en-US" dirty="0" smtClean="0">
                <a:latin typeface="Arial" charset="0"/>
                <a:cs typeface="Arial" charset="0"/>
              </a:rPr>
              <a:t>La </a:t>
            </a:r>
            <a:r>
              <a:rPr lang="en-US" dirty="0" err="1" smtClean="0">
                <a:latin typeface="Arial" charset="0"/>
                <a:cs typeface="Arial" charset="0"/>
              </a:rPr>
              <a:t>Novia</a:t>
            </a:r>
            <a:r>
              <a:rPr lang="en-US" dirty="0" smtClean="0">
                <a:latin typeface="Arial" charset="0"/>
                <a:cs typeface="Arial" charset="0"/>
              </a:rPr>
              <a:t> Avenue</a:t>
            </a:r>
          </a:p>
          <a:p>
            <a:pPr marL="550863" indent="-514350">
              <a:lnSpc>
                <a:spcPct val="150000"/>
              </a:lnSpc>
              <a:buClr>
                <a:schemeClr val="accent1"/>
              </a:buClr>
              <a:buSzPct val="50000"/>
              <a:buFont typeface="Arial" pitchFamily="34" charset="0"/>
              <a:buChar char="►"/>
            </a:pPr>
            <a:r>
              <a:rPr lang="en-US" dirty="0" smtClean="0">
                <a:latin typeface="Arial" charset="0"/>
                <a:cs typeface="Arial" charset="0"/>
              </a:rPr>
              <a:t>Camino Capistrano</a:t>
            </a:r>
          </a:p>
          <a:p>
            <a:pPr marL="550863" indent="-514350">
              <a:lnSpc>
                <a:spcPct val="150000"/>
              </a:lnSpc>
              <a:buClr>
                <a:schemeClr val="accent1"/>
              </a:buClr>
              <a:buSzPct val="50000"/>
              <a:buFont typeface="Arial" pitchFamily="34" charset="0"/>
              <a:buChar char="►"/>
            </a:pPr>
            <a:r>
              <a:rPr lang="en-US" dirty="0" smtClean="0">
                <a:latin typeface="Arial" charset="0"/>
                <a:cs typeface="Arial" charset="0"/>
              </a:rPr>
              <a:t>Del Obispo Street</a:t>
            </a:r>
          </a:p>
          <a:p>
            <a:pPr marL="550863" indent="-514350">
              <a:lnSpc>
                <a:spcPct val="150000"/>
              </a:lnSpc>
              <a:buNone/>
            </a:pPr>
            <a:endParaRPr lang="en-US" dirty="0" smtClean="0">
              <a:latin typeface="Arial" charset="0"/>
              <a:cs typeface="Arial" charset="0"/>
            </a:endParaRPr>
          </a:p>
          <a:p>
            <a:endParaRPr lang="en-US" dirty="0"/>
          </a:p>
        </p:txBody>
      </p:sp>
      <p:pic>
        <p:nvPicPr>
          <p:cNvPr id="6" name="Picture 5" descr="detour-sign.jpg"/>
          <p:cNvPicPr>
            <a:picLocks noChangeAspect="1"/>
          </p:cNvPicPr>
          <p:nvPr/>
        </p:nvPicPr>
        <p:blipFill>
          <a:blip r:embed="rId3" cstate="print"/>
          <a:stretch>
            <a:fillRect/>
          </a:stretch>
        </p:blipFill>
        <p:spPr>
          <a:xfrm>
            <a:off x="5638800" y="4038600"/>
            <a:ext cx="2944788" cy="19494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Long-Term Closures</a:t>
            </a:r>
            <a:endParaRPr lang="en-US" dirty="0"/>
          </a:p>
        </p:txBody>
      </p:sp>
      <p:sp>
        <p:nvSpPr>
          <p:cNvPr id="3" name="Content Placeholder 2"/>
          <p:cNvSpPr>
            <a:spLocks noGrp="1"/>
          </p:cNvSpPr>
          <p:nvPr>
            <p:ph idx="1"/>
          </p:nvPr>
        </p:nvSpPr>
        <p:spPr>
          <a:xfrm>
            <a:off x="1371600" y="1600200"/>
            <a:ext cx="7543800" cy="4525963"/>
          </a:xfrm>
        </p:spPr>
        <p:txBody>
          <a:bodyPr>
            <a:normAutofit/>
          </a:bodyPr>
          <a:lstStyle/>
          <a:p>
            <a:pPr>
              <a:lnSpc>
                <a:spcPct val="150000"/>
              </a:lnSpc>
              <a:spcBef>
                <a:spcPts val="0"/>
              </a:spcBef>
              <a:buClr>
                <a:schemeClr val="accent1"/>
              </a:buClr>
              <a:buSzPct val="50000"/>
              <a:buFont typeface="Arial" pitchFamily="34" charset="0"/>
              <a:buChar char="►"/>
            </a:pPr>
            <a:r>
              <a:rPr lang="en-US" sz="2800" dirty="0" smtClean="0"/>
              <a:t>NB I-5 Off-Ramp at Ortega Highway (3 weeks)</a:t>
            </a:r>
          </a:p>
          <a:p>
            <a:pPr>
              <a:lnSpc>
                <a:spcPct val="150000"/>
              </a:lnSpc>
              <a:spcBef>
                <a:spcPts val="0"/>
              </a:spcBef>
              <a:buClr>
                <a:schemeClr val="accent1"/>
              </a:buClr>
              <a:buSzPct val="50000"/>
              <a:buFont typeface="Arial" pitchFamily="34" charset="0"/>
              <a:buChar char="►"/>
            </a:pPr>
            <a:r>
              <a:rPr lang="en-US" sz="2800" dirty="0" smtClean="0"/>
              <a:t>SB I-5 On-Ramp at Ortega Highway (6 weeks)</a:t>
            </a:r>
          </a:p>
          <a:p>
            <a:pPr>
              <a:lnSpc>
                <a:spcPct val="150000"/>
              </a:lnSpc>
              <a:spcBef>
                <a:spcPts val="0"/>
              </a:spcBef>
              <a:buClr>
                <a:schemeClr val="accent1"/>
              </a:buClr>
              <a:buSzPct val="50000"/>
              <a:buFont typeface="Arial" pitchFamily="34" charset="0"/>
              <a:buChar char="►"/>
            </a:pPr>
            <a:r>
              <a:rPr lang="en-US" sz="2800" dirty="0" smtClean="0"/>
              <a:t>Ortega Highway between SB I-5 ramps and Del Obispo Street (3 weeks)</a:t>
            </a:r>
            <a:endParaRPr lang="en-US" sz="1000" dirty="0" smtClean="0"/>
          </a:p>
          <a:p>
            <a:pPr>
              <a:lnSpc>
                <a:spcPct val="110000"/>
              </a:lnSpc>
              <a:spcBef>
                <a:spcPts val="0"/>
              </a:spcBef>
              <a:buClr>
                <a:schemeClr val="accent1"/>
              </a:buClr>
              <a:buSzPct val="50000"/>
              <a:buFont typeface="Arial" pitchFamily="34" charset="0"/>
              <a:buChar char="►"/>
            </a:pPr>
            <a:r>
              <a:rPr lang="en-US" sz="2800" dirty="0" smtClean="0"/>
              <a:t>Ortega Highway between Del Obispo Street and El Camino Real (4 weeks)</a:t>
            </a:r>
          </a:p>
          <a:p>
            <a:pPr>
              <a:lnSpc>
                <a:spcPct val="110000"/>
              </a:lnSpc>
              <a:spcBef>
                <a:spcPts val="0"/>
              </a:spcBef>
              <a:buClr>
                <a:schemeClr val="accent1"/>
              </a:buClr>
              <a:buSzPct val="50000"/>
              <a:buFont typeface="Arial" pitchFamily="34" charset="0"/>
              <a:buChar char="►"/>
            </a:pPr>
            <a:endParaRPr lang="en-US" sz="2800" dirty="0" smtClean="0"/>
          </a:p>
          <a:p>
            <a:pPr>
              <a:lnSpc>
                <a:spcPct val="150000"/>
              </a:lnSpc>
              <a:spcBef>
                <a:spcPts val="0"/>
              </a:spcBef>
              <a:buClr>
                <a:schemeClr val="accent1"/>
              </a:buClr>
              <a:buSzPct val="50000"/>
              <a:buFont typeface="Arial" pitchFamily="34" charset="0"/>
              <a:buChar char="►"/>
            </a:pPr>
            <a:endParaRPr lang="en-US" sz="1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TotalTime>
  <Words>1035</Words>
  <Application>Microsoft Office PowerPoint</Application>
  <PresentationFormat>On-screen Show (4:3)</PresentationFormat>
  <Paragraphs>176</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Project Objectives</vt:lpstr>
      <vt:lpstr>Project Funding</vt:lpstr>
      <vt:lpstr>Construction Schedule</vt:lpstr>
      <vt:lpstr>Current Interchange</vt:lpstr>
      <vt:lpstr>Project Scope</vt:lpstr>
      <vt:lpstr>Intermittent Nighttime Closures 12:00 a.m. – 5:00 a.m. Weekdays 12:00 a.m. – 6/7:00 a.m. Weekends</vt:lpstr>
      <vt:lpstr>Suggested Detours</vt:lpstr>
      <vt:lpstr>Long-Term Closures</vt:lpstr>
      <vt:lpstr>Truck Restrictions</vt:lpstr>
      <vt:lpstr>Stage 1A</vt:lpstr>
      <vt:lpstr>Ortega Highway Bridge during Construction</vt:lpstr>
      <vt:lpstr>Stage 1B</vt:lpstr>
      <vt:lpstr>Northbound I-5 Off-Ramp</vt:lpstr>
      <vt:lpstr>Stage 1E</vt:lpstr>
      <vt:lpstr>Southbound I-5 On-Ramp</vt:lpstr>
      <vt:lpstr>Stage 1F</vt:lpstr>
      <vt:lpstr>Ortega Highway  SB I-5 Ramps to Del Obispo St.</vt:lpstr>
      <vt:lpstr>Reconstruction &amp; Realignment and Utility Relocation</vt:lpstr>
      <vt:lpstr>Stage 2B</vt:lpstr>
      <vt:lpstr>Ortega Highway   El Camino Real to Del Obispo St.</vt:lpstr>
      <vt:lpstr>Construction Completion</vt:lpstr>
      <vt:lpstr>Ortega Highway Interchange Final Configuration</vt:lpstr>
      <vt:lpstr>Improved Interchange</vt:lpstr>
      <vt:lpstr>Rendering of Ortega Highway Bridge</vt:lpstr>
      <vt:lpstr>Rendering of Southbound  Off-ramp</vt:lpstr>
      <vt:lpstr>Traffic Management</vt:lpstr>
      <vt:lpstr>Public Outreach</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afinlay</dc:creator>
  <cp:lastModifiedBy>cusd</cp:lastModifiedBy>
  <cp:revision>101</cp:revision>
  <dcterms:created xsi:type="dcterms:W3CDTF">2012-08-20T23:17:18Z</dcterms:created>
  <dcterms:modified xsi:type="dcterms:W3CDTF">2013-02-05T23:11:42Z</dcterms:modified>
</cp:coreProperties>
</file>