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8" r:id="rId3"/>
    <p:sldId id="257" r:id="rId4"/>
    <p:sldId id="258" r:id="rId5"/>
    <p:sldId id="271" r:id="rId6"/>
    <p:sldId id="261" r:id="rId7"/>
    <p:sldId id="270" r:id="rId8"/>
    <p:sldId id="267" r:id="rId9"/>
    <p:sldId id="262" r:id="rId10"/>
    <p:sldId id="269" r:id="rId11"/>
    <p:sldId id="263" r:id="rId12"/>
    <p:sldId id="266" r:id="rId13"/>
    <p:sldId id="260" r:id="rId14"/>
    <p:sldId id="259" r:id="rId15"/>
    <p:sldId id="26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7" autoAdjust="0"/>
    <p:restoredTop sz="74359" autoAdjust="0"/>
  </p:normalViewPr>
  <p:slideViewPr>
    <p:cSldViewPr>
      <p:cViewPr varScale="1">
        <p:scale>
          <a:sx n="80" d="100"/>
          <a:sy n="80" d="100"/>
        </p:scale>
        <p:origin x="-87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50BD27-3402-462A-BF27-E00D73A78EC2}" type="datetimeFigureOut">
              <a:rPr lang="en-US" smtClean="0"/>
              <a:t>6/16/2014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EA4103-8FBE-465B-BC87-94E6ED368288}" type="slidenum">
              <a:rPr lang="en-US" smtClean="0"/>
              <a:t>‹#›</a:t>
            </a:fld>
            <a:endParaRPr lang="en-US"/>
          </a:p>
        </p:txBody>
      </p:sp>
    </p:spTree>
    <p:extLst>
      <p:ext uri="{BB962C8B-B14F-4D97-AF65-F5344CB8AC3E}">
        <p14:creationId xmlns:p14="http://schemas.microsoft.com/office/powerpoint/2010/main" val="2436871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1</a:t>
            </a:fld>
            <a:endParaRPr lang="en-US"/>
          </a:p>
        </p:txBody>
      </p:sp>
    </p:spTree>
    <p:extLst>
      <p:ext uri="{BB962C8B-B14F-4D97-AF65-F5344CB8AC3E}">
        <p14:creationId xmlns:p14="http://schemas.microsoft.com/office/powerpoint/2010/main" val="81191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11</a:t>
            </a:fld>
            <a:endParaRPr lang="en-US"/>
          </a:p>
        </p:txBody>
      </p:sp>
    </p:spTree>
    <p:extLst>
      <p:ext uri="{BB962C8B-B14F-4D97-AF65-F5344CB8AC3E}">
        <p14:creationId xmlns:p14="http://schemas.microsoft.com/office/powerpoint/2010/main" val="132630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a:t>
            </a:r>
            <a:r>
              <a:rPr lang="en-US" baseline="0" dirty="0" smtClean="0"/>
              <a:t> purpose as more relevant to decision verses TCO</a:t>
            </a:r>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12</a:t>
            </a:fld>
            <a:endParaRPr lang="en-US"/>
          </a:p>
        </p:txBody>
      </p:sp>
    </p:spTree>
    <p:extLst>
      <p:ext uri="{BB962C8B-B14F-4D97-AF65-F5344CB8AC3E}">
        <p14:creationId xmlns:p14="http://schemas.microsoft.com/office/powerpoint/2010/main" val="320667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Schools were</a:t>
            </a:r>
            <a:r>
              <a:rPr lang="en-US" baseline="0" dirty="0" smtClean="0"/>
              <a:t> selected that represented a diverse population and community make-up and various levels of technical capacity (ranging from beginners to advanced users)</a:t>
            </a:r>
          </a:p>
          <a:p>
            <a:pPr marL="171450" indent="-171450">
              <a:buFont typeface="Arial" panose="020B0604020202020204" pitchFamily="34" charset="0"/>
              <a:buChar char="•"/>
            </a:pPr>
            <a:r>
              <a:rPr lang="en-US" baseline="0" dirty="0" smtClean="0"/>
              <a:t>Grade levels were selected with input from site leadership and the interest of preparing for SBAC</a:t>
            </a:r>
          </a:p>
          <a:p>
            <a:pPr marL="171450" indent="-171450">
              <a:buFont typeface="Arial" panose="020B0604020202020204" pitchFamily="34" charset="0"/>
              <a:buChar char="•"/>
            </a:pPr>
            <a:r>
              <a:rPr lang="en-US" baseline="0" dirty="0" smtClean="0"/>
              <a:t>Subject areas – ELA was selected at middle school due to the level of technology and digital literacy embedded in the standards, and science was selected at HS to examine if the device piloted would meet more than just one subject area.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3</a:t>
            </a:fld>
            <a:endParaRPr lang="en-US"/>
          </a:p>
        </p:txBody>
      </p:sp>
    </p:spTree>
    <p:extLst>
      <p:ext uri="{BB962C8B-B14F-4D97-AF65-F5344CB8AC3E}">
        <p14:creationId xmlns:p14="http://schemas.microsoft.com/office/powerpoint/2010/main" val="319442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4</a:t>
            </a:fld>
            <a:endParaRPr lang="en-US"/>
          </a:p>
        </p:txBody>
      </p:sp>
    </p:spTree>
    <p:extLst>
      <p:ext uri="{BB962C8B-B14F-4D97-AF65-F5344CB8AC3E}">
        <p14:creationId xmlns:p14="http://schemas.microsoft.com/office/powerpoint/2010/main" val="397071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5</a:t>
            </a:fld>
            <a:endParaRPr lang="en-US"/>
          </a:p>
        </p:txBody>
      </p:sp>
    </p:spTree>
    <p:extLst>
      <p:ext uri="{BB962C8B-B14F-4D97-AF65-F5344CB8AC3E}">
        <p14:creationId xmlns:p14="http://schemas.microsoft.com/office/powerpoint/2010/main" val="397071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6</a:t>
            </a:fld>
            <a:endParaRPr lang="en-US"/>
          </a:p>
        </p:txBody>
      </p:sp>
    </p:spTree>
    <p:extLst>
      <p:ext uri="{BB962C8B-B14F-4D97-AF65-F5344CB8AC3E}">
        <p14:creationId xmlns:p14="http://schemas.microsoft.com/office/powerpoint/2010/main" val="81777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7</a:t>
            </a:fld>
            <a:endParaRPr lang="en-US"/>
          </a:p>
        </p:txBody>
      </p:sp>
    </p:spTree>
    <p:extLst>
      <p:ext uri="{BB962C8B-B14F-4D97-AF65-F5344CB8AC3E}">
        <p14:creationId xmlns:p14="http://schemas.microsoft.com/office/powerpoint/2010/main" val="817772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8</a:t>
            </a:fld>
            <a:endParaRPr lang="en-US"/>
          </a:p>
        </p:txBody>
      </p:sp>
    </p:spTree>
    <p:extLst>
      <p:ext uri="{BB962C8B-B14F-4D97-AF65-F5344CB8AC3E}">
        <p14:creationId xmlns:p14="http://schemas.microsoft.com/office/powerpoint/2010/main" val="81777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9</a:t>
            </a:fld>
            <a:endParaRPr lang="en-US"/>
          </a:p>
        </p:txBody>
      </p:sp>
    </p:spTree>
    <p:extLst>
      <p:ext uri="{BB962C8B-B14F-4D97-AF65-F5344CB8AC3E}">
        <p14:creationId xmlns:p14="http://schemas.microsoft.com/office/powerpoint/2010/main" val="2400273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A4103-8FBE-465B-BC87-94E6ED368288}" type="slidenum">
              <a:rPr lang="en-US" smtClean="0"/>
              <a:t>10</a:t>
            </a:fld>
            <a:endParaRPr lang="en-US"/>
          </a:p>
        </p:txBody>
      </p:sp>
    </p:spTree>
    <p:extLst>
      <p:ext uri="{BB962C8B-B14F-4D97-AF65-F5344CB8AC3E}">
        <p14:creationId xmlns:p14="http://schemas.microsoft.com/office/powerpoint/2010/main" val="132630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9C370A-4291-4DEA-AAE1-BBD8E094B3D1}" type="datetimeFigureOut">
              <a:rPr lang="en-US" smtClean="0"/>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384340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C370A-4291-4DEA-AAE1-BBD8E094B3D1}" type="datetimeFigureOut">
              <a:rPr lang="en-US" smtClean="0"/>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124011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C370A-4291-4DEA-AAE1-BBD8E094B3D1}" type="datetimeFigureOut">
              <a:rPr lang="en-US" smtClean="0"/>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367397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C370A-4291-4DEA-AAE1-BBD8E094B3D1}" type="datetimeFigureOut">
              <a:rPr lang="en-US" smtClean="0"/>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232791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9C370A-4291-4DEA-AAE1-BBD8E094B3D1}" type="datetimeFigureOut">
              <a:rPr lang="en-US" smtClean="0"/>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200409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9C370A-4291-4DEA-AAE1-BBD8E094B3D1}" type="datetimeFigureOut">
              <a:rPr lang="en-US" smtClean="0"/>
              <a:t>6/16/2014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21498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9C370A-4291-4DEA-AAE1-BBD8E094B3D1}" type="datetimeFigureOut">
              <a:rPr lang="en-US" smtClean="0"/>
              <a:t>6/16/2014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339426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9C370A-4291-4DEA-AAE1-BBD8E094B3D1}" type="datetimeFigureOut">
              <a:rPr lang="en-US" smtClean="0"/>
              <a:t>6/16/2014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86654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C370A-4291-4DEA-AAE1-BBD8E094B3D1}" type="datetimeFigureOut">
              <a:rPr lang="en-US" smtClean="0"/>
              <a:t>6/16/2014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166833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C370A-4291-4DEA-AAE1-BBD8E094B3D1}" type="datetimeFigureOut">
              <a:rPr lang="en-US" smtClean="0"/>
              <a:t>6/16/2014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345126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C370A-4291-4DEA-AAE1-BBD8E094B3D1}" type="datetimeFigureOut">
              <a:rPr lang="en-US" smtClean="0"/>
              <a:t>6/16/2014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932DB-EB74-4FAC-A594-5976699E9F6F}" type="slidenum">
              <a:rPr lang="en-US" smtClean="0"/>
              <a:t>‹#›</a:t>
            </a:fld>
            <a:endParaRPr lang="en-US"/>
          </a:p>
        </p:txBody>
      </p:sp>
    </p:spTree>
    <p:extLst>
      <p:ext uri="{BB962C8B-B14F-4D97-AF65-F5344CB8AC3E}">
        <p14:creationId xmlns:p14="http://schemas.microsoft.com/office/powerpoint/2010/main" val="426493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C370A-4291-4DEA-AAE1-BBD8E094B3D1}" type="datetimeFigureOut">
              <a:rPr lang="en-US" smtClean="0"/>
              <a:t>6/16/2014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932DB-EB74-4FAC-A594-5976699E9F6F}" type="slidenum">
              <a:rPr lang="en-US" smtClean="0"/>
              <a:t>‹#›</a:t>
            </a:fld>
            <a:endParaRPr lang="en-US"/>
          </a:p>
        </p:txBody>
      </p:sp>
    </p:spTree>
    <p:extLst>
      <p:ext uri="{BB962C8B-B14F-4D97-AF65-F5344CB8AC3E}">
        <p14:creationId xmlns:p14="http://schemas.microsoft.com/office/powerpoint/2010/main" val="2033808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057400"/>
            <a:ext cx="7772400" cy="1771650"/>
          </a:xfrm>
        </p:spPr>
        <p:txBody>
          <a:bodyPr>
            <a:normAutofit fontScale="90000"/>
          </a:bodyPr>
          <a:lstStyle/>
          <a:p>
            <a:r>
              <a:rPr lang="en-US" b="1" dirty="0" smtClean="0"/>
              <a:t>Chromebook </a:t>
            </a:r>
            <a:br>
              <a:rPr lang="en-US" b="1" dirty="0" smtClean="0"/>
            </a:br>
            <a:r>
              <a:rPr lang="en-US" b="1" dirty="0" smtClean="0"/>
              <a:t>Google Apps for Education (GAFE)</a:t>
            </a:r>
            <a:br>
              <a:rPr lang="en-US" b="1" dirty="0" smtClean="0"/>
            </a:br>
            <a:r>
              <a:rPr lang="en-US" b="1" dirty="0" smtClean="0"/>
              <a:t>Pilot Program</a:t>
            </a:r>
            <a:endParaRPr lang="en-US" b="1" dirty="0"/>
          </a:p>
        </p:txBody>
      </p:sp>
      <p:sp>
        <p:nvSpPr>
          <p:cNvPr id="3" name="Subtitle 2"/>
          <p:cNvSpPr>
            <a:spLocks noGrp="1"/>
          </p:cNvSpPr>
          <p:nvPr>
            <p:ph type="subTitle" idx="1"/>
          </p:nvPr>
        </p:nvSpPr>
        <p:spPr>
          <a:xfrm>
            <a:off x="914400" y="4038600"/>
            <a:ext cx="7848600" cy="1752600"/>
          </a:xfrm>
        </p:spPr>
        <p:txBody>
          <a:bodyPr>
            <a:normAutofit/>
          </a:bodyPr>
          <a:lstStyle/>
          <a:p>
            <a:r>
              <a:rPr lang="en-US" sz="2000" dirty="0" smtClean="0"/>
              <a:t>Dr. Susan Holliday, Executive Director, Technology &amp; Information Services</a:t>
            </a:r>
          </a:p>
          <a:p>
            <a:r>
              <a:rPr lang="en-US" sz="2000" dirty="0" smtClean="0"/>
              <a:t>Jeremy Davis, Director of Educational Technology </a:t>
            </a:r>
          </a:p>
          <a:p>
            <a:endParaRPr lang="en-US" sz="2000" dirty="0"/>
          </a:p>
          <a:p>
            <a:r>
              <a:rPr lang="en-US" sz="2000" dirty="0" smtClean="0"/>
              <a:t>June 11, 2014</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99417"/>
            <a:ext cx="1752600" cy="1752600"/>
          </a:xfrm>
          <a:prstGeom prst="rect">
            <a:avLst/>
          </a:prstGeom>
        </p:spPr>
      </p:pic>
    </p:spTree>
    <p:extLst>
      <p:ext uri="{BB962C8B-B14F-4D97-AF65-F5344CB8AC3E}">
        <p14:creationId xmlns:p14="http://schemas.microsoft.com/office/powerpoint/2010/main" val="229412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76800"/>
            <a:ext cx="7162800" cy="2362200"/>
          </a:xfrm>
        </p:spPr>
        <p:txBody>
          <a:bodyPr>
            <a:normAutofit/>
          </a:bodyPr>
          <a:lstStyle/>
          <a:p>
            <a:pPr marL="0" indent="0" algn="ctr">
              <a:buNone/>
            </a:pPr>
            <a:r>
              <a:rPr lang="en-US" sz="2400" dirty="0" smtClean="0"/>
              <a:t>“</a:t>
            </a:r>
            <a:r>
              <a:rPr lang="en-US" sz="2400" dirty="0"/>
              <a:t>This has been a terrific experience for all the students. The presentations I have seen are fantastic and could not have been accomplished with the one computer lab currently at our school</a:t>
            </a:r>
            <a:r>
              <a:rPr lang="en-US" sz="2400" dirty="0" smtClean="0"/>
              <a:t>.”</a:t>
            </a:r>
            <a:endParaRPr lang="en-US" sz="2400" dirty="0"/>
          </a:p>
        </p:txBody>
      </p:sp>
      <p:sp>
        <p:nvSpPr>
          <p:cNvPr id="6" name="Rectangle 5"/>
          <p:cNvSpPr/>
          <p:nvPr/>
        </p:nvSpPr>
        <p:spPr>
          <a:xfrm>
            <a:off x="457200" y="1208544"/>
            <a:ext cx="3352800" cy="2677656"/>
          </a:xfrm>
          <a:prstGeom prst="rect">
            <a:avLst/>
          </a:prstGeom>
        </p:spPr>
        <p:txBody>
          <a:bodyPr wrap="square">
            <a:spAutoFit/>
          </a:bodyPr>
          <a:lstStyle/>
          <a:p>
            <a:pPr algn="ctr"/>
            <a:r>
              <a:rPr lang="en-US" sz="2400" dirty="0"/>
              <a:t>“I think the Chromebooks are necessary in school especially since technology plays such an important role in the way kids learn in today's </a:t>
            </a:r>
            <a:r>
              <a:rPr lang="en-US" sz="2400" dirty="0" smtClean="0"/>
              <a:t>society.”</a:t>
            </a:r>
            <a:endParaRPr lang="en-US" sz="2400" dirty="0"/>
          </a:p>
        </p:txBody>
      </p:sp>
      <p:sp>
        <p:nvSpPr>
          <p:cNvPr id="7" name="Rectangle 6"/>
          <p:cNvSpPr/>
          <p:nvPr/>
        </p:nvSpPr>
        <p:spPr>
          <a:xfrm>
            <a:off x="4648200" y="2057400"/>
            <a:ext cx="4114800" cy="2308324"/>
          </a:xfrm>
          <a:prstGeom prst="rect">
            <a:avLst/>
          </a:prstGeom>
        </p:spPr>
        <p:txBody>
          <a:bodyPr wrap="square">
            <a:spAutoFit/>
          </a:bodyPr>
          <a:lstStyle/>
          <a:p>
            <a:pPr algn="ctr"/>
            <a:r>
              <a:rPr lang="en-US" sz="2400" dirty="0"/>
              <a:t>“I think the </a:t>
            </a:r>
            <a:r>
              <a:rPr lang="en-US" sz="2400" dirty="0" smtClean="0"/>
              <a:t>Chromebook </a:t>
            </a:r>
            <a:r>
              <a:rPr lang="en-US" sz="2400" dirty="0"/>
              <a:t>has given my daughter an advantage which will benefit her as she enters middle school. She is more confident with technology </a:t>
            </a:r>
            <a:r>
              <a:rPr lang="en-US" sz="2400" dirty="0" smtClean="0"/>
              <a:t>now.”</a:t>
            </a:r>
            <a:endParaRPr lang="en-US" sz="2400" dirty="0"/>
          </a:p>
        </p:txBody>
      </p:sp>
      <p:sp>
        <p:nvSpPr>
          <p:cNvPr id="8" name="Rectangle 7"/>
          <p:cNvSpPr/>
          <p:nvPr/>
        </p:nvSpPr>
        <p:spPr>
          <a:xfrm rot="635076">
            <a:off x="3619118" y="575100"/>
            <a:ext cx="4537451" cy="830997"/>
          </a:xfrm>
          <a:prstGeom prst="rect">
            <a:avLst/>
          </a:prstGeom>
          <a:noFill/>
        </p:spPr>
        <p:txBody>
          <a:bodyPr wrap="square" lIns="91440" tIns="45720" rIns="91440" bIns="45720">
            <a:spAutoFit/>
          </a:bodyPr>
          <a:lstStyle/>
          <a:p>
            <a:pPr algn="ctr"/>
            <a:r>
              <a:rPr lang="en-US" sz="4800" b="1" dirty="0">
                <a:ln w="11430">
                  <a:solidFill>
                    <a:srgbClr val="0070C0"/>
                  </a:solidFill>
                </a:ln>
                <a:solidFill>
                  <a:srgbClr val="0070C0"/>
                </a:solidFill>
                <a:effectLst>
                  <a:outerShdw blurRad="80000" dist="40000" dir="5040000" algn="tl">
                    <a:srgbClr val="000000">
                      <a:alpha val="30000"/>
                    </a:srgbClr>
                  </a:outerShdw>
                </a:effectLst>
              </a:rPr>
              <a:t>Parent</a:t>
            </a:r>
            <a:r>
              <a:rPr lang="en-US" sz="4800" b="1" cap="none" spc="0" dirty="0" smtClean="0">
                <a:ln w="18000">
                  <a:solidFill>
                    <a:srgbClr val="0070C0"/>
                  </a:solidFill>
                  <a:prstDash val="solid"/>
                  <a:miter lim="800000"/>
                </a:ln>
                <a:solidFill>
                  <a:srgbClr val="0070C0"/>
                </a:solidFill>
                <a:effectLst>
                  <a:outerShdw blurRad="25500" dist="23000" dir="7020000" algn="tl">
                    <a:srgbClr val="000000">
                      <a:alpha val="50000"/>
                    </a:srgbClr>
                  </a:outerShdw>
                </a:effectLst>
              </a:rPr>
              <a:t> </a:t>
            </a:r>
            <a:r>
              <a:rPr lang="en-US" sz="4800" b="1" dirty="0">
                <a:ln w="11430">
                  <a:solidFill>
                    <a:srgbClr val="0070C0"/>
                  </a:solidFill>
                </a:ln>
                <a:solidFill>
                  <a:srgbClr val="0070C0"/>
                </a:solidFill>
                <a:effectLst>
                  <a:outerShdw blurRad="80000" dist="40000" dir="5040000" algn="tl">
                    <a:srgbClr val="000000">
                      <a:alpha val="30000"/>
                    </a:srgbClr>
                  </a:outerShdw>
                </a:effectLst>
              </a:rPr>
              <a:t>Remarks</a:t>
            </a:r>
          </a:p>
        </p:txBody>
      </p:sp>
    </p:spTree>
    <p:extLst>
      <p:ext uri="{BB962C8B-B14F-4D97-AF65-F5344CB8AC3E}">
        <p14:creationId xmlns:p14="http://schemas.microsoft.com/office/powerpoint/2010/main" val="147018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Program Findings - Parents</a:t>
            </a:r>
            <a:endParaRPr lang="en-US" b="1" u="sng" dirty="0"/>
          </a:p>
        </p:txBody>
      </p:sp>
      <p:sp>
        <p:nvSpPr>
          <p:cNvPr id="3" name="Content Placeholder 2"/>
          <p:cNvSpPr>
            <a:spLocks noGrp="1"/>
          </p:cNvSpPr>
          <p:nvPr>
            <p:ph idx="1"/>
          </p:nvPr>
        </p:nvSpPr>
        <p:spPr/>
        <p:txBody>
          <a:bodyPr>
            <a:normAutofit lnSpcReduction="10000"/>
          </a:bodyPr>
          <a:lstStyle/>
          <a:p>
            <a:pPr marL="0" indent="0">
              <a:buNone/>
            </a:pPr>
            <a:r>
              <a:rPr lang="en-US" dirty="0"/>
              <a:t>The majority of </a:t>
            </a:r>
            <a:r>
              <a:rPr lang="en-US" dirty="0" smtClean="0"/>
              <a:t>parents shared </a:t>
            </a:r>
            <a:r>
              <a:rPr lang="en-US" dirty="0"/>
              <a:t>that the access to the technology</a:t>
            </a:r>
            <a:r>
              <a:rPr lang="en-US" dirty="0" smtClean="0"/>
              <a:t>:</a:t>
            </a:r>
          </a:p>
          <a:p>
            <a:pPr lvl="1"/>
            <a:r>
              <a:rPr lang="en-US" dirty="0"/>
              <a:t>H</a:t>
            </a:r>
            <a:r>
              <a:rPr lang="en-US" dirty="0" smtClean="0"/>
              <a:t>elped my student learn</a:t>
            </a:r>
          </a:p>
          <a:p>
            <a:pPr lvl="1"/>
            <a:r>
              <a:rPr lang="en-US" dirty="0" smtClean="0"/>
              <a:t>Made my student more excited to learn</a:t>
            </a:r>
          </a:p>
          <a:p>
            <a:pPr lvl="1"/>
            <a:r>
              <a:rPr lang="en-US" dirty="0" smtClean="0"/>
              <a:t>Impacted the student work outcome</a:t>
            </a:r>
          </a:p>
          <a:p>
            <a:pPr lvl="1"/>
            <a:r>
              <a:rPr lang="en-US" dirty="0" smtClean="0"/>
              <a:t>Improved student attitude towards school</a:t>
            </a:r>
          </a:p>
          <a:p>
            <a:pPr lvl="1"/>
            <a:r>
              <a:rPr lang="en-US" dirty="0" smtClean="0"/>
              <a:t>Improved technology </a:t>
            </a:r>
            <a:r>
              <a:rPr lang="en-US" dirty="0"/>
              <a:t>and keyboarding </a:t>
            </a:r>
            <a:r>
              <a:rPr lang="en-US" dirty="0" smtClean="0"/>
              <a:t>skills</a:t>
            </a:r>
            <a:endParaRPr lang="en-US" dirty="0"/>
          </a:p>
          <a:p>
            <a:pPr lvl="1"/>
            <a:r>
              <a:rPr lang="en-US" dirty="0" smtClean="0"/>
              <a:t>Student </a:t>
            </a:r>
            <a:r>
              <a:rPr lang="en-US" dirty="0"/>
              <a:t>is more college and career ready</a:t>
            </a:r>
          </a:p>
          <a:p>
            <a:pPr lvl="1"/>
            <a:r>
              <a:rPr lang="en-US" dirty="0" smtClean="0"/>
              <a:t>Expressed that the program should be expanded</a:t>
            </a:r>
          </a:p>
        </p:txBody>
      </p:sp>
    </p:spTree>
    <p:extLst>
      <p:ext uri="{BB962C8B-B14F-4D97-AF65-F5344CB8AC3E}">
        <p14:creationId xmlns:p14="http://schemas.microsoft.com/office/powerpoint/2010/main" val="203510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Chromebook Device Analysis</a:t>
            </a:r>
            <a:endParaRPr lang="en-US" b="1" u="sng" dirty="0"/>
          </a:p>
        </p:txBody>
      </p:sp>
      <p:sp>
        <p:nvSpPr>
          <p:cNvPr id="3" name="Content Placeholder 2"/>
          <p:cNvSpPr>
            <a:spLocks noGrp="1"/>
          </p:cNvSpPr>
          <p:nvPr>
            <p:ph idx="1"/>
          </p:nvPr>
        </p:nvSpPr>
        <p:spPr>
          <a:xfrm>
            <a:off x="1828800" y="1600200"/>
            <a:ext cx="5638800" cy="3886200"/>
          </a:xfrm>
        </p:spPr>
        <p:txBody>
          <a:bodyPr>
            <a:normAutofit lnSpcReduction="10000"/>
          </a:bodyPr>
          <a:lstStyle/>
          <a:p>
            <a:r>
              <a:rPr lang="en-US" dirty="0" smtClean="0"/>
              <a:t>Total Cost of Ownership</a:t>
            </a:r>
          </a:p>
          <a:p>
            <a:pPr lvl="1"/>
            <a:r>
              <a:rPr lang="en-US" dirty="0" smtClean="0"/>
              <a:t>Device Cost</a:t>
            </a:r>
          </a:p>
          <a:p>
            <a:pPr lvl="1"/>
            <a:r>
              <a:rPr lang="en-US" dirty="0" smtClean="0"/>
              <a:t>License</a:t>
            </a:r>
          </a:p>
          <a:p>
            <a:pPr lvl="1"/>
            <a:r>
              <a:rPr lang="en-US" dirty="0" smtClean="0"/>
              <a:t>Breakage, Parts, and Repairs</a:t>
            </a:r>
          </a:p>
          <a:p>
            <a:pPr lvl="1"/>
            <a:r>
              <a:rPr lang="en-US" dirty="0" smtClean="0"/>
              <a:t>Battery </a:t>
            </a:r>
            <a:r>
              <a:rPr lang="en-US" dirty="0"/>
              <a:t>L</a:t>
            </a:r>
            <a:r>
              <a:rPr lang="en-US" dirty="0" smtClean="0"/>
              <a:t>ife</a:t>
            </a:r>
          </a:p>
          <a:p>
            <a:pPr lvl="1"/>
            <a:r>
              <a:rPr lang="en-US" dirty="0" smtClean="0"/>
              <a:t>Configuration &amp; Management </a:t>
            </a:r>
          </a:p>
          <a:p>
            <a:pPr lvl="1"/>
            <a:r>
              <a:rPr lang="en-US" dirty="0" smtClean="0"/>
              <a:t>Life Span </a:t>
            </a:r>
          </a:p>
          <a:p>
            <a:pPr lvl="1"/>
            <a:r>
              <a:rPr lang="en-US" dirty="0" smtClean="0"/>
              <a:t>Security </a:t>
            </a:r>
            <a:endParaRPr lang="en-US" dirty="0"/>
          </a:p>
        </p:txBody>
      </p:sp>
    </p:spTree>
    <p:extLst>
      <p:ext uri="{BB962C8B-B14F-4D97-AF65-F5344CB8AC3E}">
        <p14:creationId xmlns:p14="http://schemas.microsoft.com/office/powerpoint/2010/main" val="49279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Proposal for Program Expansion</a:t>
            </a:r>
            <a:endParaRPr lang="en-US" b="1" u="sng" dirty="0"/>
          </a:p>
        </p:txBody>
      </p:sp>
      <p:sp>
        <p:nvSpPr>
          <p:cNvPr id="3" name="Content Placeholder 2"/>
          <p:cNvSpPr>
            <a:spLocks noGrp="1"/>
          </p:cNvSpPr>
          <p:nvPr>
            <p:ph idx="1"/>
          </p:nvPr>
        </p:nvSpPr>
        <p:spPr>
          <a:xfrm>
            <a:off x="304800" y="1600201"/>
            <a:ext cx="8686800" cy="5029200"/>
          </a:xfrm>
        </p:spPr>
        <p:txBody>
          <a:bodyPr>
            <a:normAutofit/>
          </a:bodyPr>
          <a:lstStyle/>
          <a:p>
            <a:r>
              <a:rPr lang="en-US" sz="3500" dirty="0"/>
              <a:t>To support digital literacy and </a:t>
            </a:r>
            <a:r>
              <a:rPr lang="en-US" sz="3500" dirty="0" smtClean="0"/>
              <a:t>education</a:t>
            </a:r>
          </a:p>
          <a:p>
            <a:pPr lvl="1"/>
            <a:r>
              <a:rPr lang="en-US" sz="2400" dirty="0" smtClean="0"/>
              <a:t>Creativity, collaboration, critical thinking, and communication</a:t>
            </a:r>
          </a:p>
          <a:p>
            <a:pPr marL="457200" lvl="1" indent="0">
              <a:buNone/>
            </a:pPr>
            <a:endParaRPr lang="en-US" dirty="0" smtClean="0"/>
          </a:p>
          <a:p>
            <a:r>
              <a:rPr lang="en-US" sz="3500" dirty="0" smtClean="0"/>
              <a:t>To support SBAC 2014-2015</a:t>
            </a:r>
          </a:p>
          <a:p>
            <a:pPr lvl="1"/>
            <a:r>
              <a:rPr lang="en-US" sz="3000" dirty="0" smtClean="0"/>
              <a:t>Middle and high school access must be increased</a:t>
            </a:r>
          </a:p>
          <a:p>
            <a:pPr lvl="2"/>
            <a:r>
              <a:rPr lang="en-US" dirty="0" smtClean="0"/>
              <a:t>Approximately 8,000 additional devices proposed</a:t>
            </a:r>
          </a:p>
          <a:p>
            <a:pPr lvl="1"/>
            <a:r>
              <a:rPr lang="en-US" sz="3000" dirty="0" smtClean="0"/>
              <a:t>Large elementary schools and those elementary schools with non-SBAC compatible labs</a:t>
            </a:r>
          </a:p>
          <a:p>
            <a:pPr lvl="2"/>
            <a:r>
              <a:rPr lang="en-US" dirty="0" smtClean="0"/>
              <a:t>Approximately 3,000 additional devices proposed</a:t>
            </a:r>
          </a:p>
          <a:p>
            <a:endParaRPr lang="en-US" dirty="0" smtClean="0"/>
          </a:p>
        </p:txBody>
      </p:sp>
    </p:spTree>
    <p:extLst>
      <p:ext uri="{BB962C8B-B14F-4D97-AF65-F5344CB8AC3E}">
        <p14:creationId xmlns:p14="http://schemas.microsoft.com/office/powerpoint/2010/main" val="3289305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Next Steps</a:t>
            </a:r>
            <a:endParaRPr lang="en-US" b="1" u="sng" dirty="0"/>
          </a:p>
        </p:txBody>
      </p:sp>
      <p:sp>
        <p:nvSpPr>
          <p:cNvPr id="3" name="Content Placeholder 2"/>
          <p:cNvSpPr>
            <a:spLocks noGrp="1"/>
          </p:cNvSpPr>
          <p:nvPr>
            <p:ph idx="1"/>
          </p:nvPr>
        </p:nvSpPr>
        <p:spPr>
          <a:xfrm>
            <a:off x="304800" y="1417637"/>
            <a:ext cx="8534400" cy="4906963"/>
          </a:xfrm>
        </p:spPr>
        <p:txBody>
          <a:bodyPr>
            <a:normAutofit lnSpcReduction="10000"/>
          </a:bodyPr>
          <a:lstStyle/>
          <a:p>
            <a:r>
              <a:rPr lang="en-US" dirty="0" smtClean="0"/>
              <a:t>Request to Advertise Chromebook Bid</a:t>
            </a:r>
          </a:p>
          <a:p>
            <a:r>
              <a:rPr lang="en-US" dirty="0" smtClean="0"/>
              <a:t>Teacher Training </a:t>
            </a:r>
            <a:endParaRPr lang="en-US" dirty="0"/>
          </a:p>
          <a:p>
            <a:r>
              <a:rPr lang="en-US" dirty="0"/>
              <a:t>Expand </a:t>
            </a:r>
            <a:r>
              <a:rPr lang="en-US" dirty="0" smtClean="0"/>
              <a:t>Google Apps for Education to all students in </a:t>
            </a:r>
            <a:r>
              <a:rPr lang="en-US" dirty="0"/>
              <a:t>Grades 3 – 12 </a:t>
            </a:r>
          </a:p>
          <a:p>
            <a:r>
              <a:rPr lang="en-US" dirty="0" smtClean="0"/>
              <a:t>Development of web resources for parents</a:t>
            </a:r>
          </a:p>
          <a:p>
            <a:r>
              <a:rPr lang="en-US" dirty="0" smtClean="0"/>
              <a:t>Conduct parent information nights</a:t>
            </a:r>
          </a:p>
          <a:p>
            <a:r>
              <a:rPr lang="en-US" dirty="0" smtClean="0"/>
              <a:t>Continue to evaluate other devices for compatibility and instructional purpose</a:t>
            </a:r>
          </a:p>
          <a:p>
            <a:r>
              <a:rPr lang="en-US" dirty="0" smtClean="0"/>
              <a:t>Monitor bandwidth and manage network traffic</a:t>
            </a:r>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79749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7558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Pilot Purpose</a:t>
            </a:r>
            <a:endParaRPr lang="en-US" b="1" u="sng" dirty="0"/>
          </a:p>
        </p:txBody>
      </p:sp>
      <p:sp>
        <p:nvSpPr>
          <p:cNvPr id="3" name="Content Placeholder 2"/>
          <p:cNvSpPr>
            <a:spLocks noGrp="1"/>
          </p:cNvSpPr>
          <p:nvPr>
            <p:ph idx="1"/>
          </p:nvPr>
        </p:nvSpPr>
        <p:spPr/>
        <p:txBody>
          <a:bodyPr/>
          <a:lstStyle/>
          <a:p>
            <a:r>
              <a:rPr lang="en-US" dirty="0"/>
              <a:t>Explore solutions not currently in </a:t>
            </a:r>
            <a:r>
              <a:rPr lang="en-US" dirty="0" smtClean="0"/>
              <a:t>use</a:t>
            </a:r>
            <a:endParaRPr lang="en-US" dirty="0"/>
          </a:p>
          <a:p>
            <a:r>
              <a:rPr lang="en-US" dirty="0" smtClean="0"/>
              <a:t>Examine curriculum alignment</a:t>
            </a:r>
          </a:p>
          <a:p>
            <a:r>
              <a:rPr lang="en-US" dirty="0" smtClean="0"/>
              <a:t>Evaluate compatibility </a:t>
            </a:r>
          </a:p>
          <a:p>
            <a:r>
              <a:rPr lang="en-US" dirty="0" smtClean="0"/>
              <a:t>Evaluate sustainability </a:t>
            </a:r>
          </a:p>
          <a:p>
            <a:r>
              <a:rPr lang="en-US" dirty="0" smtClean="0"/>
              <a:t>Meet SBAC requirements </a:t>
            </a:r>
          </a:p>
          <a:p>
            <a:endParaRPr lang="en-US" dirty="0" smtClean="0"/>
          </a:p>
          <a:p>
            <a:endParaRPr lang="en-US" dirty="0" smtClean="0"/>
          </a:p>
        </p:txBody>
      </p:sp>
      <p:pic>
        <p:nvPicPr>
          <p:cNvPr id="1026" name="Picture 2" descr="http://t2.gstatic.com/images?q=tbn:ANd9GcRPofn7awOzZI_4rz8C0vIO6AHtXqQ3sik7AZI_yfsFATA17QIVgQ:s1.ibtimes.com/sites/www.ibtimes.com/files/styles/v2_article_large/public/2012/10/19/google-chromebook-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800600"/>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645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lstStyle/>
          <a:p>
            <a:r>
              <a:rPr lang="en-US" u="sng" dirty="0" smtClean="0"/>
              <a:t>Program Overview</a:t>
            </a:r>
            <a:endParaRPr lang="en-US" u="sng" dirty="0"/>
          </a:p>
        </p:txBody>
      </p:sp>
      <p:sp>
        <p:nvSpPr>
          <p:cNvPr id="7" name="Content Placeholder 6"/>
          <p:cNvSpPr>
            <a:spLocks noGrp="1"/>
          </p:cNvSpPr>
          <p:nvPr>
            <p:ph sz="half" idx="2"/>
          </p:nvPr>
        </p:nvSpPr>
        <p:spPr>
          <a:xfrm>
            <a:off x="3276600" y="1219200"/>
            <a:ext cx="6248399" cy="5531407"/>
          </a:xfrm>
        </p:spPr>
        <p:txBody>
          <a:bodyPr>
            <a:noAutofit/>
          </a:bodyPr>
          <a:lstStyle/>
          <a:p>
            <a:r>
              <a:rPr lang="en-US" sz="2400" dirty="0" smtClean="0"/>
              <a:t>Participation and Selection </a:t>
            </a:r>
          </a:p>
          <a:p>
            <a:pPr lvl="1"/>
            <a:r>
              <a:rPr lang="en-US" dirty="0" smtClean="0"/>
              <a:t>Elementary: </a:t>
            </a:r>
          </a:p>
          <a:p>
            <a:pPr lvl="2"/>
            <a:r>
              <a:rPr lang="en-US" sz="1800" dirty="0" smtClean="0"/>
              <a:t>Fifth grade </a:t>
            </a:r>
          </a:p>
          <a:p>
            <a:pPr lvl="2"/>
            <a:r>
              <a:rPr lang="en-US" sz="1800" dirty="0" smtClean="0"/>
              <a:t>Hidden Hills, Concordia, and Vista Del Mar</a:t>
            </a:r>
          </a:p>
          <a:p>
            <a:pPr lvl="2"/>
            <a:r>
              <a:rPr lang="en-US" sz="1800" dirty="0" smtClean="0"/>
              <a:t>433 students and 13 teachers</a:t>
            </a:r>
          </a:p>
          <a:p>
            <a:pPr marL="914400" lvl="2" indent="0">
              <a:buNone/>
            </a:pPr>
            <a:endParaRPr lang="en-US" sz="1800" dirty="0" smtClean="0"/>
          </a:p>
          <a:p>
            <a:pPr lvl="1"/>
            <a:r>
              <a:rPr lang="en-US" dirty="0" smtClean="0"/>
              <a:t>Middle:  </a:t>
            </a:r>
          </a:p>
          <a:p>
            <a:pPr lvl="2"/>
            <a:r>
              <a:rPr lang="en-US" sz="1800" dirty="0" smtClean="0"/>
              <a:t>6</a:t>
            </a:r>
            <a:r>
              <a:rPr lang="en-US" sz="1800" baseline="30000" dirty="0" smtClean="0"/>
              <a:t>th</a:t>
            </a:r>
            <a:r>
              <a:rPr lang="en-US" sz="1800" dirty="0" smtClean="0"/>
              <a:t> grade English Language Arts</a:t>
            </a:r>
          </a:p>
          <a:p>
            <a:pPr lvl="2"/>
            <a:r>
              <a:rPr lang="en-US" sz="1800" dirty="0" smtClean="0"/>
              <a:t>Newhart and Don Juan Avila </a:t>
            </a:r>
          </a:p>
          <a:p>
            <a:pPr lvl="2"/>
            <a:r>
              <a:rPr lang="en-US" sz="1800" dirty="0" smtClean="0"/>
              <a:t>2,863 students and 11 teachers</a:t>
            </a:r>
          </a:p>
          <a:p>
            <a:pPr marL="914400" lvl="2" indent="0">
              <a:buNone/>
            </a:pPr>
            <a:endParaRPr lang="en-US" dirty="0" smtClean="0"/>
          </a:p>
          <a:p>
            <a:pPr lvl="1"/>
            <a:r>
              <a:rPr lang="en-US" dirty="0" smtClean="0"/>
              <a:t>High:</a:t>
            </a:r>
          </a:p>
          <a:p>
            <a:pPr lvl="2"/>
            <a:r>
              <a:rPr lang="en-US" sz="1800" dirty="0" smtClean="0"/>
              <a:t>Chemistry </a:t>
            </a:r>
          </a:p>
          <a:p>
            <a:pPr lvl="2"/>
            <a:r>
              <a:rPr lang="en-US" sz="1800" dirty="0" smtClean="0"/>
              <a:t>Capistrano Valley High School </a:t>
            </a:r>
          </a:p>
          <a:p>
            <a:pPr lvl="2"/>
            <a:r>
              <a:rPr lang="en-US" sz="1800" dirty="0" smtClean="0"/>
              <a:t>632 students and 4 teachers</a:t>
            </a:r>
          </a:p>
          <a:p>
            <a:pPr lvl="1"/>
            <a:endParaRPr lang="en-US" sz="2000" dirty="0" smtClean="0"/>
          </a:p>
          <a:p>
            <a:pPr marL="457200" lvl="1" indent="0">
              <a:buNone/>
            </a:pPr>
            <a:endParaRPr lang="en-US" sz="2000" dirty="0"/>
          </a:p>
        </p:txBody>
      </p:sp>
      <p:pic>
        <p:nvPicPr>
          <p:cNvPr id="4" name="Picture 5" descr="iStock_000014040958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38047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421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u="sng" dirty="0" smtClean="0"/>
              <a:t>Program Overview</a:t>
            </a:r>
            <a:endParaRPr lang="en-US" b="1" u="sng" dirty="0"/>
          </a:p>
        </p:txBody>
      </p:sp>
      <p:sp>
        <p:nvSpPr>
          <p:cNvPr id="6" name="Content Placeholder 5"/>
          <p:cNvSpPr>
            <a:spLocks noGrp="1"/>
          </p:cNvSpPr>
          <p:nvPr>
            <p:ph idx="1"/>
          </p:nvPr>
        </p:nvSpPr>
        <p:spPr>
          <a:xfrm>
            <a:off x="304800" y="1600200"/>
            <a:ext cx="8686800" cy="4953000"/>
          </a:xfrm>
        </p:spPr>
        <p:txBody>
          <a:bodyPr>
            <a:normAutofit fontScale="92500"/>
          </a:bodyPr>
          <a:lstStyle/>
          <a:p>
            <a:r>
              <a:rPr lang="en-US" dirty="0" smtClean="0"/>
              <a:t>28 carts of 40 Chromebooks each</a:t>
            </a:r>
          </a:p>
          <a:p>
            <a:pPr lvl="1"/>
            <a:r>
              <a:rPr lang="en-US" dirty="0" smtClean="0"/>
              <a:t>Samsung, Dell, and Acer models tested</a:t>
            </a:r>
          </a:p>
          <a:p>
            <a:pPr lvl="1"/>
            <a:r>
              <a:rPr lang="en-US" dirty="0" smtClean="0"/>
              <a:t>Deployed to classrooms in February 2014</a:t>
            </a:r>
          </a:p>
          <a:p>
            <a:pPr marL="457200" lvl="1" indent="0">
              <a:buNone/>
            </a:pPr>
            <a:endParaRPr lang="en-US" sz="1300" dirty="0" smtClean="0"/>
          </a:p>
          <a:p>
            <a:r>
              <a:rPr lang="en-US" dirty="0" smtClean="0"/>
              <a:t>Teachers Participated in Three Days of Training</a:t>
            </a:r>
          </a:p>
          <a:p>
            <a:pPr lvl="1"/>
            <a:r>
              <a:rPr lang="en-US" dirty="0" smtClean="0"/>
              <a:t>Google Apps for Educators (GAFE)</a:t>
            </a:r>
          </a:p>
          <a:p>
            <a:pPr lvl="1"/>
            <a:r>
              <a:rPr lang="en-US" dirty="0" smtClean="0"/>
              <a:t>Digital Literacy, Cyber Citizenship, Online Communication and Collaboration, and Classroom Management </a:t>
            </a:r>
          </a:p>
          <a:p>
            <a:pPr marL="457200" lvl="1" indent="0">
              <a:buNone/>
            </a:pPr>
            <a:endParaRPr lang="en-US" sz="1200" dirty="0" smtClean="0"/>
          </a:p>
          <a:p>
            <a:pPr>
              <a:tabLst>
                <a:tab pos="404813" algn="l"/>
              </a:tabLst>
            </a:pPr>
            <a:r>
              <a:rPr lang="en-US" dirty="0" smtClean="0"/>
              <a:t>Parent Letters 								–  Distributed by sites</a:t>
            </a:r>
            <a:endParaRPr lang="en-US" dirty="0"/>
          </a:p>
        </p:txBody>
      </p:sp>
    </p:spTree>
    <p:extLst>
      <p:ext uri="{BB962C8B-B14F-4D97-AF65-F5344CB8AC3E}">
        <p14:creationId xmlns:p14="http://schemas.microsoft.com/office/powerpoint/2010/main" val="2106844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8200"/>
            <a:ext cx="8229600" cy="685800"/>
          </a:xfrm>
        </p:spPr>
        <p:txBody>
          <a:bodyPr>
            <a:noAutofit/>
          </a:bodyPr>
          <a:lstStyle/>
          <a:p>
            <a:r>
              <a:rPr lang="en-US" sz="2800" b="1" dirty="0" smtClean="0"/>
              <a:t>Chromebook Pilot </a:t>
            </a:r>
            <a:r>
              <a:rPr lang="en-US" sz="2800" b="1" dirty="0" smtClean="0"/>
              <a:t>Program</a:t>
            </a:r>
            <a:r>
              <a:rPr lang="en-US" sz="2800" b="1" dirty="0"/>
              <a:t> </a:t>
            </a:r>
            <a:r>
              <a:rPr lang="en-US" sz="2800" b="1" dirty="0" smtClean="0"/>
              <a:t>Experience</a:t>
            </a:r>
            <a:endParaRPr lang="en-US" sz="2800" b="1" dirty="0"/>
          </a:p>
        </p:txBody>
      </p:sp>
      <p:pic>
        <p:nvPicPr>
          <p:cNvPr id="3" name="Chromebook Pilot_WMV V9.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981200" y="609600"/>
            <a:ext cx="5149850" cy="386238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28600" y="5553670"/>
            <a:ext cx="8712000" cy="923330"/>
          </a:xfrm>
          <a:prstGeom prst="rect">
            <a:avLst/>
          </a:prstGeom>
          <a:noFill/>
        </p:spPr>
        <p:txBody>
          <a:bodyPr wrap="none" rtlCol="0">
            <a:spAutoFit/>
          </a:bodyPr>
          <a:lstStyle/>
          <a:p>
            <a:pPr algn="ctr"/>
            <a:r>
              <a:rPr lang="en-US" b="1" dirty="0" smtClean="0"/>
              <a:t>Special Credit to Vista Del Mar Elementary School’s 5</a:t>
            </a:r>
            <a:r>
              <a:rPr lang="en-US" b="1" baseline="30000" dirty="0" smtClean="0"/>
              <a:t>th</a:t>
            </a:r>
            <a:r>
              <a:rPr lang="en-US" b="1" dirty="0" smtClean="0"/>
              <a:t> Grade Class for creating this video.</a:t>
            </a:r>
          </a:p>
          <a:p>
            <a:pPr algn="ctr"/>
            <a:endParaRPr lang="en-US" b="1" dirty="0"/>
          </a:p>
          <a:p>
            <a:pPr algn="ctr"/>
            <a:r>
              <a:rPr lang="en-US" b="1" dirty="0" smtClean="0"/>
              <a:t>Narrated by Vista Del Mar Elementary Teacher, Vanessa Stone</a:t>
            </a:r>
            <a:endParaRPr lang="en-US" b="1" dirty="0"/>
          </a:p>
        </p:txBody>
      </p:sp>
    </p:spTree>
    <p:extLst>
      <p:ext uri="{BB962C8B-B14F-4D97-AF65-F5344CB8AC3E}">
        <p14:creationId xmlns:p14="http://schemas.microsoft.com/office/powerpoint/2010/main" val="957949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57800"/>
            <a:ext cx="8229600" cy="1249363"/>
          </a:xfrm>
        </p:spPr>
        <p:txBody>
          <a:bodyPr>
            <a:noAutofit/>
          </a:bodyPr>
          <a:lstStyle/>
          <a:p>
            <a:pPr marL="0" indent="0" algn="ctr">
              <a:buNone/>
            </a:pPr>
            <a:r>
              <a:rPr lang="en-US" sz="2800" dirty="0" smtClean="0"/>
              <a:t>“</a:t>
            </a:r>
            <a:r>
              <a:rPr lang="en-US" sz="2800" dirty="0"/>
              <a:t>My favorite activity on the </a:t>
            </a:r>
            <a:r>
              <a:rPr lang="en-US" sz="2800" dirty="0" smtClean="0"/>
              <a:t>Chromebook was </a:t>
            </a:r>
            <a:r>
              <a:rPr lang="en-US" sz="2800" dirty="0"/>
              <a:t>probably working on We videos and </a:t>
            </a:r>
            <a:r>
              <a:rPr lang="en-US" sz="2800" dirty="0" smtClean="0"/>
              <a:t>documents </a:t>
            </a:r>
            <a:r>
              <a:rPr lang="en-US" sz="2800" dirty="0"/>
              <a:t>that we worked on in groups</a:t>
            </a:r>
            <a:r>
              <a:rPr lang="en-US" sz="2800" dirty="0" smtClean="0"/>
              <a:t>.”</a:t>
            </a:r>
            <a:endParaRPr lang="en-US" sz="2800" dirty="0"/>
          </a:p>
        </p:txBody>
      </p:sp>
      <p:sp>
        <p:nvSpPr>
          <p:cNvPr id="5" name="TextBox 4"/>
          <p:cNvSpPr txBox="1"/>
          <p:nvPr/>
        </p:nvSpPr>
        <p:spPr>
          <a:xfrm>
            <a:off x="76200" y="2630031"/>
            <a:ext cx="3638797" cy="2246769"/>
          </a:xfrm>
          <a:prstGeom prst="rect">
            <a:avLst/>
          </a:prstGeom>
          <a:noFill/>
        </p:spPr>
        <p:txBody>
          <a:bodyPr wrap="square" rtlCol="0">
            <a:spAutoFit/>
          </a:bodyPr>
          <a:lstStyle/>
          <a:p>
            <a:pPr algn="ctr"/>
            <a:r>
              <a:rPr lang="en-US" sz="2800" dirty="0"/>
              <a:t>“My favorite activity was finding simulators for chemistry that related to what we were learning.”</a:t>
            </a:r>
          </a:p>
        </p:txBody>
      </p:sp>
      <p:sp>
        <p:nvSpPr>
          <p:cNvPr id="6" name="TextBox 5"/>
          <p:cNvSpPr txBox="1"/>
          <p:nvPr/>
        </p:nvSpPr>
        <p:spPr>
          <a:xfrm>
            <a:off x="3200400" y="1238071"/>
            <a:ext cx="5486400" cy="1200329"/>
          </a:xfrm>
          <a:prstGeom prst="rect">
            <a:avLst/>
          </a:prstGeom>
          <a:noFill/>
        </p:spPr>
        <p:txBody>
          <a:bodyPr wrap="square" rtlCol="0">
            <a:spAutoFit/>
          </a:bodyPr>
          <a:lstStyle/>
          <a:p>
            <a:pPr algn="ctr"/>
            <a:r>
              <a:rPr lang="en-US" sz="2400" dirty="0"/>
              <a:t>“We did a group project in Social Studies in which we had to collaborate when writing an essay.”</a:t>
            </a:r>
          </a:p>
        </p:txBody>
      </p:sp>
      <p:sp>
        <p:nvSpPr>
          <p:cNvPr id="7" name="TextBox 6"/>
          <p:cNvSpPr txBox="1"/>
          <p:nvPr/>
        </p:nvSpPr>
        <p:spPr>
          <a:xfrm>
            <a:off x="4343400" y="2785408"/>
            <a:ext cx="4419600" cy="1938992"/>
          </a:xfrm>
          <a:prstGeom prst="rect">
            <a:avLst/>
          </a:prstGeom>
          <a:noFill/>
        </p:spPr>
        <p:txBody>
          <a:bodyPr wrap="square" rtlCol="0">
            <a:spAutoFit/>
          </a:bodyPr>
          <a:lstStyle/>
          <a:p>
            <a:pPr algn="ctr"/>
            <a:r>
              <a:rPr lang="en-US" sz="2400" dirty="0"/>
              <a:t>“We made a board on a website about Rome. It was fun and we got to be creative. Because of that, I learned many things about Rome that I couldn't get before.”</a:t>
            </a:r>
          </a:p>
        </p:txBody>
      </p:sp>
      <p:sp>
        <p:nvSpPr>
          <p:cNvPr id="8" name="Rectangle 7"/>
          <p:cNvSpPr/>
          <p:nvPr/>
        </p:nvSpPr>
        <p:spPr>
          <a:xfrm rot="20413884">
            <a:off x="6826" y="771962"/>
            <a:ext cx="4537451"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smtClean="0">
                <a:ln w="11430">
                  <a:solidFill>
                    <a:srgbClr val="FF0000"/>
                  </a:solidFill>
                </a:ln>
                <a:solidFill>
                  <a:srgbClr val="FF0000"/>
                </a:solidFill>
                <a:effectLst>
                  <a:outerShdw blurRad="80000" dist="40000" dir="5040000" algn="tl">
                    <a:srgbClr val="000000">
                      <a:alpha val="30000"/>
                    </a:srgbClr>
                  </a:outerShdw>
                </a:effectLst>
              </a:rPr>
              <a:t>Student Remarks</a:t>
            </a:r>
            <a:endParaRPr lang="en-US" sz="4800" b="1" dirty="0">
              <a:ln w="11430">
                <a:solidFill>
                  <a:srgbClr val="FF0000"/>
                </a:solid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201696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Program Findings - Students</a:t>
            </a:r>
            <a:endParaRPr lang="en-US" b="1" u="sng"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majority of students shared that the access to the technology:</a:t>
            </a:r>
          </a:p>
          <a:p>
            <a:pPr lvl="1"/>
            <a:r>
              <a:rPr lang="en-US" dirty="0"/>
              <a:t>H</a:t>
            </a:r>
            <a:r>
              <a:rPr lang="en-US" dirty="0" smtClean="0"/>
              <a:t>elped me learn</a:t>
            </a:r>
          </a:p>
          <a:p>
            <a:pPr lvl="1"/>
            <a:r>
              <a:rPr lang="en-US" dirty="0"/>
              <a:t>M</a:t>
            </a:r>
            <a:r>
              <a:rPr lang="en-US" dirty="0" smtClean="0"/>
              <a:t>ore excited to learn</a:t>
            </a:r>
          </a:p>
          <a:p>
            <a:pPr lvl="1"/>
            <a:r>
              <a:rPr lang="en-US" dirty="0"/>
              <a:t>L</a:t>
            </a:r>
            <a:r>
              <a:rPr lang="en-US" dirty="0" smtClean="0"/>
              <a:t>iked school more</a:t>
            </a:r>
          </a:p>
          <a:p>
            <a:pPr lvl="1"/>
            <a:r>
              <a:rPr lang="en-US" dirty="0"/>
              <a:t>I</a:t>
            </a:r>
            <a:r>
              <a:rPr lang="en-US" dirty="0" smtClean="0"/>
              <a:t>nteracted with new classmates</a:t>
            </a:r>
          </a:p>
          <a:p>
            <a:pPr lvl="1"/>
            <a:r>
              <a:rPr lang="en-US" dirty="0"/>
              <a:t>W</a:t>
            </a:r>
            <a:r>
              <a:rPr lang="en-US" dirty="0" smtClean="0"/>
              <a:t>ere more creative in their work</a:t>
            </a:r>
          </a:p>
          <a:p>
            <a:pPr lvl="1"/>
            <a:r>
              <a:rPr lang="en-US" dirty="0"/>
              <a:t>C</a:t>
            </a:r>
            <a:r>
              <a:rPr lang="en-US" dirty="0" smtClean="0"/>
              <a:t>ollaborated online</a:t>
            </a:r>
          </a:p>
          <a:p>
            <a:pPr lvl="1"/>
            <a:r>
              <a:rPr lang="en-US" dirty="0"/>
              <a:t>I</a:t>
            </a:r>
            <a:r>
              <a:rPr lang="en-US" dirty="0" smtClean="0"/>
              <a:t>mproved technology and keyboarding skills</a:t>
            </a:r>
          </a:p>
          <a:p>
            <a:pPr marL="0" indent="0">
              <a:buNone/>
            </a:pPr>
            <a:endParaRPr lang="en-US" dirty="0"/>
          </a:p>
        </p:txBody>
      </p:sp>
    </p:spTree>
    <p:extLst>
      <p:ext uri="{BB962C8B-B14F-4D97-AF65-F5344CB8AC3E}">
        <p14:creationId xmlns:p14="http://schemas.microsoft.com/office/powerpoint/2010/main" val="3276652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8229600" cy="715963"/>
          </a:xfrm>
        </p:spPr>
        <p:txBody>
          <a:bodyPr>
            <a:normAutofit/>
          </a:bodyPr>
          <a:lstStyle/>
          <a:p>
            <a:pPr marL="0" indent="0" algn="ctr">
              <a:buNone/>
            </a:pPr>
            <a:r>
              <a:rPr lang="en-US" sz="2800" dirty="0" smtClean="0"/>
              <a:t>“</a:t>
            </a:r>
            <a:r>
              <a:rPr lang="en-US" sz="2800" dirty="0"/>
              <a:t>The engagement is virtually 100% and self </a:t>
            </a:r>
            <a:r>
              <a:rPr lang="en-US" sz="2800" dirty="0" smtClean="0"/>
              <a:t>paced.”</a:t>
            </a:r>
            <a:endParaRPr lang="en-US" sz="2800" dirty="0"/>
          </a:p>
        </p:txBody>
      </p:sp>
      <p:sp>
        <p:nvSpPr>
          <p:cNvPr id="5" name="TextBox 4"/>
          <p:cNvSpPr txBox="1"/>
          <p:nvPr/>
        </p:nvSpPr>
        <p:spPr>
          <a:xfrm>
            <a:off x="457199" y="3280558"/>
            <a:ext cx="3505200" cy="1384995"/>
          </a:xfrm>
          <a:prstGeom prst="rect">
            <a:avLst/>
          </a:prstGeom>
          <a:noFill/>
        </p:spPr>
        <p:txBody>
          <a:bodyPr wrap="square" rtlCol="0">
            <a:spAutoFit/>
          </a:bodyPr>
          <a:lstStyle/>
          <a:p>
            <a:pPr algn="ctr"/>
            <a:r>
              <a:rPr lang="en-US" sz="2800" dirty="0" smtClean="0"/>
              <a:t>“All </a:t>
            </a:r>
            <a:r>
              <a:rPr lang="en-US" sz="2800" dirty="0"/>
              <a:t>of this was 100% student centered and student </a:t>
            </a:r>
            <a:r>
              <a:rPr lang="en-US" sz="2800" dirty="0" smtClean="0"/>
              <a:t>led.”</a:t>
            </a:r>
            <a:endParaRPr lang="en-US" sz="2800" dirty="0"/>
          </a:p>
        </p:txBody>
      </p:sp>
      <p:sp>
        <p:nvSpPr>
          <p:cNvPr id="6" name="TextBox 5"/>
          <p:cNvSpPr txBox="1"/>
          <p:nvPr/>
        </p:nvSpPr>
        <p:spPr>
          <a:xfrm>
            <a:off x="4495800" y="1295400"/>
            <a:ext cx="4267200" cy="3108543"/>
          </a:xfrm>
          <a:prstGeom prst="rect">
            <a:avLst/>
          </a:prstGeom>
          <a:noFill/>
        </p:spPr>
        <p:txBody>
          <a:bodyPr wrap="square" rtlCol="0">
            <a:spAutoFit/>
          </a:bodyPr>
          <a:lstStyle/>
          <a:p>
            <a:pPr algn="ctr"/>
            <a:r>
              <a:rPr lang="en-US" sz="2800" dirty="0"/>
              <a:t>“One of the most amazing blessings that has come out of just </a:t>
            </a:r>
            <a:r>
              <a:rPr lang="en-US" sz="2800" dirty="0" smtClean="0"/>
              <a:t>these two days </a:t>
            </a:r>
            <a:r>
              <a:rPr lang="en-US" sz="2800" dirty="0"/>
              <a:t>is that some of my lower and some of my quieter students are emerging as </a:t>
            </a:r>
            <a:r>
              <a:rPr lang="en-US" sz="2800" dirty="0" smtClean="0"/>
              <a:t>leaders.”</a:t>
            </a:r>
            <a:endParaRPr lang="en-US" sz="2800" dirty="0"/>
          </a:p>
        </p:txBody>
      </p:sp>
      <p:sp>
        <p:nvSpPr>
          <p:cNvPr id="7" name="Rectangle 6"/>
          <p:cNvSpPr/>
          <p:nvPr/>
        </p:nvSpPr>
        <p:spPr>
          <a:xfrm rot="20413884">
            <a:off x="464026" y="873992"/>
            <a:ext cx="4537451" cy="830997"/>
          </a:xfrm>
          <a:prstGeom prst="rect">
            <a:avLst/>
          </a:prstGeom>
          <a:noFill/>
        </p:spPr>
        <p:txBody>
          <a:bodyPr wrap="square" lIns="91440" tIns="45720" rIns="91440" bIns="45720">
            <a:spAutoFit/>
          </a:bodyPr>
          <a:lstStyle/>
          <a:p>
            <a:pPr algn="ctr"/>
            <a:r>
              <a:rPr lang="en-US" sz="4800" b="1" dirty="0">
                <a:ln w="11430">
                  <a:solidFill>
                    <a:srgbClr val="00B050"/>
                  </a:solidFill>
                </a:ln>
                <a:solidFill>
                  <a:srgbClr val="00B050"/>
                </a:solidFill>
                <a:effectLst>
                  <a:outerShdw blurRad="80000" dist="40000" dir="5040000" algn="tl">
                    <a:srgbClr val="000000">
                      <a:alpha val="30000"/>
                    </a:srgbClr>
                  </a:outerShdw>
                </a:effectLst>
              </a:rPr>
              <a:t>Teacher</a:t>
            </a:r>
            <a:r>
              <a:rPr lang="en-US" sz="4800" b="1" cap="none" spc="0" dirty="0" smtClean="0">
                <a:ln w="18000">
                  <a:solidFill>
                    <a:srgbClr val="00B050"/>
                  </a:solidFill>
                  <a:prstDash val="solid"/>
                  <a:miter lim="800000"/>
                </a:ln>
                <a:solidFill>
                  <a:srgbClr val="00B050"/>
                </a:solidFill>
                <a:effectLst>
                  <a:outerShdw blurRad="25500" dist="23000" dir="7020000" algn="tl">
                    <a:srgbClr val="000000">
                      <a:alpha val="50000"/>
                    </a:srgbClr>
                  </a:outerShdw>
                </a:effectLst>
              </a:rPr>
              <a:t> </a:t>
            </a:r>
            <a:r>
              <a:rPr lang="en-US" sz="4800" b="1" dirty="0">
                <a:ln w="11430">
                  <a:solidFill>
                    <a:srgbClr val="00B050"/>
                  </a:solidFill>
                </a:ln>
                <a:solidFill>
                  <a:srgbClr val="00B050"/>
                </a:solidFill>
                <a:effectLst>
                  <a:outerShdw blurRad="80000" dist="40000" dir="5040000" algn="tl">
                    <a:srgbClr val="000000">
                      <a:alpha val="30000"/>
                    </a:srgbClr>
                  </a:outerShdw>
                </a:effectLst>
              </a:rPr>
              <a:t>Remarks</a:t>
            </a:r>
          </a:p>
        </p:txBody>
      </p:sp>
    </p:spTree>
    <p:extLst>
      <p:ext uri="{BB962C8B-B14F-4D97-AF65-F5344CB8AC3E}">
        <p14:creationId xmlns:p14="http://schemas.microsoft.com/office/powerpoint/2010/main" val="1573746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Program Findings - Teachers</a:t>
            </a:r>
            <a:endParaRPr lang="en-US" b="1" u="sng" dirty="0"/>
          </a:p>
        </p:txBody>
      </p:sp>
      <p:sp>
        <p:nvSpPr>
          <p:cNvPr id="3" name="Content Placeholder 2"/>
          <p:cNvSpPr>
            <a:spLocks noGrp="1"/>
          </p:cNvSpPr>
          <p:nvPr>
            <p:ph idx="1"/>
          </p:nvPr>
        </p:nvSpPr>
        <p:spPr>
          <a:xfrm>
            <a:off x="228600" y="1600200"/>
            <a:ext cx="8763000" cy="4525963"/>
          </a:xfrm>
        </p:spPr>
        <p:txBody>
          <a:bodyPr>
            <a:normAutofit/>
          </a:bodyPr>
          <a:lstStyle/>
          <a:p>
            <a:pPr marL="0" indent="0">
              <a:buNone/>
            </a:pPr>
            <a:r>
              <a:rPr lang="en-US" dirty="0"/>
              <a:t>The majority of </a:t>
            </a:r>
            <a:r>
              <a:rPr lang="en-US" dirty="0" smtClean="0"/>
              <a:t>teachers shared </a:t>
            </a:r>
            <a:r>
              <a:rPr lang="en-US" dirty="0"/>
              <a:t>that the access to the technology:</a:t>
            </a:r>
          </a:p>
          <a:p>
            <a:pPr lvl="1"/>
            <a:r>
              <a:rPr lang="en-US" dirty="0" smtClean="0"/>
              <a:t>Increased student interaction with new people</a:t>
            </a:r>
          </a:p>
          <a:p>
            <a:pPr lvl="1"/>
            <a:r>
              <a:rPr lang="en-US" dirty="0" smtClean="0"/>
              <a:t>Increased student engagement</a:t>
            </a:r>
          </a:p>
          <a:p>
            <a:pPr lvl="1"/>
            <a:r>
              <a:rPr lang="en-US" dirty="0" smtClean="0"/>
              <a:t>They were more creative in their lessons</a:t>
            </a:r>
          </a:p>
          <a:p>
            <a:pPr lvl="1"/>
            <a:r>
              <a:rPr lang="en-US" dirty="0" smtClean="0"/>
              <a:t>They were able to allow more student choice</a:t>
            </a:r>
          </a:p>
          <a:p>
            <a:pPr lvl="1"/>
            <a:r>
              <a:rPr lang="en-US" dirty="0" smtClean="0"/>
              <a:t>They felt students were offered more opportunities to be prepared for college and/or career</a:t>
            </a:r>
          </a:p>
          <a:p>
            <a:endParaRPr lang="en-US" dirty="0" smtClean="0"/>
          </a:p>
          <a:p>
            <a:pPr lvl="1"/>
            <a:endParaRPr lang="en-US" dirty="0"/>
          </a:p>
        </p:txBody>
      </p:sp>
    </p:spTree>
    <p:extLst>
      <p:ext uri="{BB962C8B-B14F-4D97-AF65-F5344CB8AC3E}">
        <p14:creationId xmlns:p14="http://schemas.microsoft.com/office/powerpoint/2010/main" val="3590873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TotalTime>
  <Words>808</Words>
  <Application>Microsoft Office PowerPoint</Application>
  <PresentationFormat>On-screen Show (4:3)</PresentationFormat>
  <Paragraphs>123</Paragraphs>
  <Slides>15</Slides>
  <Notes>11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Chromebook  Google Apps for Education (GAFE) Pilot Program</vt:lpstr>
      <vt:lpstr>Pilot Purpose</vt:lpstr>
      <vt:lpstr>Program Overview</vt:lpstr>
      <vt:lpstr>Program Overview</vt:lpstr>
      <vt:lpstr>Chromebook Pilot Program Experience</vt:lpstr>
      <vt:lpstr>PowerPoint Presentation</vt:lpstr>
      <vt:lpstr>Program Findings - Students</vt:lpstr>
      <vt:lpstr>PowerPoint Presentation</vt:lpstr>
      <vt:lpstr>Program Findings - Teachers</vt:lpstr>
      <vt:lpstr>PowerPoint Presentation</vt:lpstr>
      <vt:lpstr>Program Findings - Parents</vt:lpstr>
      <vt:lpstr>Chromebook Device Analysis</vt:lpstr>
      <vt:lpstr>Proposal for Program Expansion</vt:lpstr>
      <vt:lpstr>Next Steps</vt:lpstr>
      <vt:lpstr>Questions</vt:lpstr>
    </vt:vector>
  </TitlesOfParts>
  <Company>Capistrano Unified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Chromebook Pilot Program</dc:title>
  <dc:creator>CUSD</dc:creator>
  <cp:lastModifiedBy>CUSD</cp:lastModifiedBy>
  <cp:revision>40</cp:revision>
  <cp:lastPrinted>2014-06-03T15:40:04Z</cp:lastPrinted>
  <dcterms:created xsi:type="dcterms:W3CDTF">2014-05-30T22:49:38Z</dcterms:created>
  <dcterms:modified xsi:type="dcterms:W3CDTF">2014-06-16T19:59:46Z</dcterms:modified>
</cp:coreProperties>
</file>