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80" r:id="rId5"/>
    <p:sldId id="264" r:id="rId6"/>
    <p:sldId id="281" r:id="rId7"/>
    <p:sldId id="268" r:id="rId8"/>
    <p:sldId id="263" r:id="rId9"/>
    <p:sldId id="261" r:id="rId10"/>
    <p:sldId id="262" r:id="rId11"/>
    <p:sldId id="282" r:id="rId12"/>
    <p:sldId id="260" r:id="rId13"/>
    <p:sldId id="265" r:id="rId14"/>
    <p:sldId id="285" r:id="rId15"/>
    <p:sldId id="28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9546" autoAdjust="0"/>
  </p:normalViewPr>
  <p:slideViewPr>
    <p:cSldViewPr snapToGrid="0">
      <p:cViewPr varScale="1">
        <p:scale>
          <a:sx n="23" d="100"/>
          <a:sy n="23" d="100"/>
        </p:scale>
        <p:origin x="6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0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0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A992-095F-4A29-8AB4-DE54D390C6D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927"/>
            <a:ext cx="2971800" cy="4590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4927"/>
            <a:ext cx="2971800" cy="4590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18487-037A-4F5E-8CFE-79A6C09D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566B-7997-4812-989B-B094499C10F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672C-6C13-4BCB-8F3C-873E3912A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1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</a:t>
            </a:r>
            <a:r>
              <a:rPr lang="en-US" baseline="0" dirty="0" smtClean="0"/>
              <a:t>ing structure and stability helps a child feel safe externally.  All parents have strong ground rules. Why are they important to them.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7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with your kids</a:t>
            </a:r>
          </a:p>
          <a:p>
            <a:r>
              <a:rPr lang="en-US" dirty="0" smtClean="0"/>
              <a:t>Be a listener not a nagger</a:t>
            </a:r>
          </a:p>
          <a:p>
            <a:r>
              <a:rPr lang="en-US" dirty="0" smtClean="0"/>
              <a:t>Affirm them in the smallest things</a:t>
            </a:r>
          </a:p>
          <a:p>
            <a:r>
              <a:rPr lang="en-US" dirty="0" smtClean="0"/>
              <a:t>Challenge them to make</a:t>
            </a:r>
            <a:r>
              <a:rPr lang="en-US" baseline="0" dirty="0" smtClean="0"/>
              <a:t> good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22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672C-6C13-4BCB-8F3C-873E3912A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2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0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9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Have parents share with a person next to them.</a:t>
            </a:r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This is true for kids and adults alike.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</a:t>
            </a:r>
            <a:r>
              <a:rPr lang="en-US" baseline="0" dirty="0" smtClean="0"/>
              <a:t>ing structure and stability helps a child feel safe externally.  </a:t>
            </a:r>
          </a:p>
          <a:p>
            <a:r>
              <a:rPr lang="en-US" baseline="0" dirty="0" smtClean="0"/>
              <a:t>Video games, phones, internet,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1894-FF85-4B28-A67C-E197541BCB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A4817-AA76-4C38-9708-164A1419ABD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8198-1A7C-47AB-BA5D-F21A7C89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1858948"/>
            <a:ext cx="9144000" cy="1066800"/>
          </a:xfrm>
          <a:prstGeom prst="rect">
            <a:avLst/>
          </a:prstGeom>
          <a:solidFill>
            <a:srgbClr val="0146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2A738"/>
              </a:solidFill>
            </a:endParaRPr>
          </a:p>
        </p:txBody>
      </p:sp>
      <p:pic>
        <p:nvPicPr>
          <p:cNvPr id="15" name="Picture 5" descr="X:\MarComm\1. Brand Refresh Roll Out\Revised Documents\WYS-FullColor-Primary_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9" y="4383515"/>
            <a:ext cx="6169025" cy="1431925"/>
          </a:xfrm>
          <a:prstGeom prst="rect">
            <a:avLst/>
          </a:prstGeom>
          <a:noFill/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174299" y="190777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chemeClr val="bg1"/>
                </a:solidFill>
                <a:latin typeface="Franklin Gothic Heavy" panose="020B0903020102020204" pitchFamily="34" charset="0"/>
                <a:cs typeface="Calibri" pitchFamily="34" charset="0"/>
              </a:rPr>
              <a:t>     Parenting in Todays Society</a:t>
            </a:r>
            <a:endParaRPr lang="en-US" sz="4800" dirty="0">
              <a:solidFill>
                <a:schemeClr val="bg1"/>
              </a:solidFill>
              <a:latin typeface="Franklin Gothic Heavy" panose="020B0903020102020204" pitchFamily="34" charset="0"/>
              <a:cs typeface="Calibri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086600" y="5384240"/>
            <a:ext cx="48365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95D600"/>
                </a:solidFill>
                <a:latin typeface="Gill Sans MT" pitchFamily="34" charset="0"/>
                <a:cs typeface="Calibri" pitchFamily="34" charset="0"/>
              </a:rPr>
              <a:t>Outreach &amp; Engagement </a:t>
            </a:r>
          </a:p>
        </p:txBody>
      </p:sp>
    </p:spTree>
    <p:extLst>
      <p:ext uri="{BB962C8B-B14F-4D97-AF65-F5344CB8AC3E}">
        <p14:creationId xmlns:p14="http://schemas.microsoft.com/office/powerpoint/2010/main" val="12290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1" y="1330424"/>
            <a:ext cx="8991599" cy="4188344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Gill Sans MT" panose="020B0502020104020203" pitchFamily="34" charset="0"/>
              </a:rPr>
              <a:t>Structure (Rules, guidelines, expectations, rewards, consequences)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Gill Sans MT" panose="020B0502020104020203" pitchFamily="34" charset="0"/>
              </a:rPr>
              <a:t>Stability </a:t>
            </a:r>
            <a:r>
              <a:rPr lang="en-US" sz="3200" dirty="0">
                <a:latin typeface="Gill Sans MT" panose="020B0502020104020203" pitchFamily="34" charset="0"/>
              </a:rPr>
              <a:t>(Home life, routines, </a:t>
            </a:r>
            <a:r>
              <a:rPr lang="en-US" sz="3200" dirty="0" smtClean="0">
                <a:latin typeface="Gill Sans MT" panose="020B0502020104020203" pitchFamily="34" charset="0"/>
              </a:rPr>
              <a:t>support systems)</a:t>
            </a:r>
            <a:endParaRPr lang="en-US" sz="3200" dirty="0">
              <a:latin typeface="Gill Sans MT" panose="020B0502020104020203" pitchFamily="34" charset="0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Gill Sans MT" panose="020B0502020104020203" pitchFamily="34" charset="0"/>
              </a:rPr>
              <a:t>Boundaries (Safety, friends, consequences)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200" dirty="0" smtClean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00713" y="28908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Externals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1" y="1297477"/>
            <a:ext cx="8991599" cy="3186721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Gill Sans MT" panose="020B0502020104020203" pitchFamily="34" charset="0"/>
              </a:rPr>
              <a:t>What are some ground rules in your home and why are they important to you? 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Gill Sans MT" panose="020B0502020104020203" pitchFamily="34" charset="0"/>
              </a:rPr>
              <a:t>Does your ground rule have any room for discussion? 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200" dirty="0" smtClean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00713" y="28908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Externals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5122" name="Picture 2" descr="Image result for ground ru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42" y="414371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2098963"/>
            <a:ext cx="6956565" cy="3421760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Talk with your kids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B</a:t>
            </a:r>
            <a:r>
              <a:rPr lang="en-US" sz="28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e </a:t>
            </a:r>
            <a:r>
              <a:rPr lang="en-US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a listener not a nagger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Affirm them in the smallest things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Guide them to </a:t>
            </a:r>
            <a:r>
              <a:rPr lang="en-US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make good </a:t>
            </a:r>
            <a:r>
              <a:rPr lang="en-US" sz="28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decisions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Love them unconditionally</a:t>
            </a:r>
          </a:p>
          <a:p>
            <a:pPr algn="l" fontAlgn="base"/>
            <a:endParaRPr lang="en-US" sz="28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 fontAlgn="base"/>
            <a:endParaRPr lang="en-US" sz="28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800" b="1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800" b="1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800" b="1" i="0" dirty="0" smtClean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00713" y="28908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Internals (Emotional &amp; Relational) 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46" name="Picture 2" descr="Image result for emo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098963"/>
            <a:ext cx="44005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54917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Problem Solving Flowchart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0200" y="1625600"/>
            <a:ext cx="3175000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1. Ask Open Ended Questions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52900" y="2298016"/>
            <a:ext cx="3175000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2. Listen don’t judge</a:t>
            </a:r>
            <a:br>
              <a:rPr lang="en-US" b="1" dirty="0" smtClean="0"/>
            </a:br>
            <a:r>
              <a:rPr lang="en-US" b="1" dirty="0" smtClean="0"/>
              <a:t>“Tell me more”	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0200" y="3247431"/>
            <a:ext cx="3175000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3. Coach to provide solutions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0200" y="3884160"/>
            <a:ext cx="3175000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4. Guide &amp; Affirm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2900" y="4613222"/>
            <a:ext cx="3175000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5.  Allow ability for child to follow up with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10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54917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Problem Solving Flowchart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7436" y="1486407"/>
            <a:ext cx="3644900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1. Ask Open Ended Questions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7436" y="2145451"/>
            <a:ext cx="3644900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2. Listen don’t judge</a:t>
            </a:r>
          </a:p>
          <a:p>
            <a:pPr algn="ctr"/>
            <a:r>
              <a:rPr lang="en-US" b="1" dirty="0" smtClean="0"/>
              <a:t> “Tell me more”	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2386" y="2993798"/>
            <a:ext cx="3175000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3. Coach to provide solutions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2386" y="3565146"/>
            <a:ext cx="3175000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4. Guide &amp; Affirm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39313" y="4262113"/>
            <a:ext cx="3175000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5.  Allow ability for child to follow up with you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9800" y="1520567"/>
            <a:ext cx="5588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Scenario: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Your child gets into the car after school and shares with you that Johnny got busted with a </a:t>
            </a:r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</a:rPr>
              <a:t>ape</a:t>
            </a:r>
            <a:r>
              <a:rPr lang="en-US" sz="2400" b="1" dirty="0" smtClean="0">
                <a:solidFill>
                  <a:srgbClr val="FF0000"/>
                </a:solidFill>
              </a:rPr>
              <a:t> (charger) in  his backpack.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Using the problem solving flow chart pair up with someone and role play this situation.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9800" y="1714500"/>
            <a:ext cx="10452100" cy="337265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What challenged you? 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What is something you feel affirmed of?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What is something new you want to try with your kids?  </a:t>
            </a:r>
          </a:p>
          <a:p>
            <a:pPr algn="l">
              <a:lnSpc>
                <a:spcPct val="150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54917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Discussion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9800" y="1714500"/>
            <a:ext cx="10452100" cy="3372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Footlight MT Light" panose="0204060206030A020304" pitchFamily="18" charset="0"/>
              </a:rPr>
              <a:t>“There is no such thing as a perfect parent so just be a real one.”</a:t>
            </a:r>
            <a:endParaRPr lang="en-US" sz="4000" b="1" dirty="0">
              <a:latin typeface="Footlight MT Light" panose="0204060206030A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54917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Conclusion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92D050"/>
                </a:solidFill>
                <a:latin typeface="Gill Sans MT" panose="020B0502020104020203" pitchFamily="34" charset="0"/>
              </a:rPr>
              <a:t>Outreach &amp; Engagement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81" y="5723384"/>
            <a:ext cx="2119368" cy="60121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981200" y="1196753"/>
            <a:ext cx="4038600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Free Services for All Ages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Case </a:t>
            </a:r>
            <a:r>
              <a:rPr lang="en-US" dirty="0" smtClean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Management.</a:t>
            </a:r>
            <a:endParaRPr lang="en-US" dirty="0">
              <a:solidFill>
                <a:srgbClr val="204D9E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Workshops.</a:t>
            </a:r>
            <a:endParaRPr lang="en-US" dirty="0">
              <a:solidFill>
                <a:srgbClr val="204D9E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Support </a:t>
            </a:r>
            <a:r>
              <a:rPr lang="en-US" dirty="0" smtClean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Groups.</a:t>
            </a:r>
            <a:endParaRPr lang="en-US" dirty="0">
              <a:solidFill>
                <a:srgbClr val="204D9E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Referral &amp; </a:t>
            </a:r>
            <a:r>
              <a:rPr lang="en-US" dirty="0" smtClean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Linkage. </a:t>
            </a:r>
            <a:endParaRPr lang="en-US" dirty="0">
              <a:solidFill>
                <a:srgbClr val="204D9E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04D9E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Services are available for all who live in Orange County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77000" y="1297925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146AD"/>
                </a:solidFill>
                <a:latin typeface="Gill Sans MT" panose="020B0502020104020203" pitchFamily="34" charset="0"/>
              </a:rPr>
              <a:t>WYS CLINIC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146AD"/>
                </a:solidFill>
                <a:latin typeface="Gill Sans MT" panose="020B0502020104020203" pitchFamily="34" charset="0"/>
              </a:rPr>
              <a:t>Therapy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146AD"/>
                </a:solidFill>
                <a:latin typeface="Gill Sans MT" panose="020B0502020104020203" pitchFamily="34" charset="0"/>
              </a:rPr>
              <a:t>	-Up to the age of 21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146AD"/>
                </a:solidFill>
                <a:latin typeface="Gill Sans MT" panose="020B0502020104020203" pitchFamily="34" charset="0"/>
              </a:rPr>
              <a:t>	-Medical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43" y="5599048"/>
            <a:ext cx="906124" cy="801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77" y="5499866"/>
            <a:ext cx="1194496" cy="824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03" y="5667760"/>
            <a:ext cx="1757288" cy="7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90756" y="1333565"/>
            <a:ext cx="6840582" cy="2262051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US" sz="5400" b="1" dirty="0">
                <a:solidFill>
                  <a:srgbClr val="333333"/>
                </a:solidFill>
                <a:latin typeface="Verdana" panose="020B0604030504040204" pitchFamily="34" charset="0"/>
              </a:rPr>
              <a:t>Why does it seem so hard to parent today</a:t>
            </a:r>
            <a:r>
              <a:rPr lang="en-US" sz="5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686425" y="29146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Parenting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291" y="3907251"/>
            <a:ext cx="3481795" cy="2753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31" y="997982"/>
            <a:ext cx="4572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068" y="3907251"/>
            <a:ext cx="6096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Was </a:t>
            </a:r>
            <a:r>
              <a:rPr lang="en-US" sz="5400" b="1" dirty="0">
                <a:solidFill>
                  <a:srgbClr val="333333"/>
                </a:solidFill>
                <a:latin typeface="Verdana" panose="020B0604030504040204" pitchFamily="34" charset="0"/>
              </a:rPr>
              <a:t>it always this difficult?</a:t>
            </a:r>
          </a:p>
        </p:txBody>
      </p:sp>
    </p:spTree>
    <p:extLst>
      <p:ext uri="{BB962C8B-B14F-4D97-AF65-F5344CB8AC3E}">
        <p14:creationId xmlns:p14="http://schemas.microsoft.com/office/powerpoint/2010/main" val="25057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4920" y="1974327"/>
            <a:ext cx="9662159" cy="1280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Segoe Script" panose="020B0504020000000003" pitchFamily="34" charset="0"/>
              </a:rPr>
              <a:t>“Look at me I turned out alright”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00713" y="28908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15276"/>
            <a:ext cx="9144000" cy="1418017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In defense of Old School Parenting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5999" y="3254487"/>
            <a:ext cx="6375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What good things </a:t>
            </a:r>
            <a:r>
              <a:rPr lang="en-US" sz="3200" b="1" dirty="0">
                <a:solidFill>
                  <a:prstClr val="black"/>
                </a:solidFill>
                <a:latin typeface="Gill Sans MT" panose="020B0502020104020203" pitchFamily="34" charset="0"/>
              </a:rPr>
              <a:t>do you </a:t>
            </a:r>
            <a:r>
              <a:rPr lang="en-US" sz="32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remember and what do you not wish upon your own kids?  </a:t>
            </a:r>
            <a:endParaRPr lang="en-US" sz="3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8291" y="1692493"/>
            <a:ext cx="3685309" cy="4188344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Firm discipline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Respect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Hard work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00713" y="28908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15276"/>
            <a:ext cx="9144000" cy="1418017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What were some positives</a:t>
            </a:r>
          </a:p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of old-school parenting? 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48" y="1908296"/>
            <a:ext cx="3051752" cy="39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83523"/>
            <a:ext cx="7505699" cy="4188344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Lack of emotional support - “Because I said so”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Physical abuse (Belt, Shoe, Switch, Paddle)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Corporal punishment (Spanking and yelling)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Modeling – “Do as I say not as I do”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00713" y="28908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15276"/>
            <a:ext cx="9144000" cy="1418017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What were some negatives</a:t>
            </a:r>
          </a:p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of old school parenting? 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91" y="2526900"/>
            <a:ext cx="2961409" cy="36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00713" y="28908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Discussion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1417320"/>
            <a:ext cx="914400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What are some positives on how you were raised?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What are some negatives on how you were raised?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41" y="3001422"/>
            <a:ext cx="2698646" cy="37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127" y="2095501"/>
            <a:ext cx="11112500" cy="40911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Gill Sans MT" panose="020B0502020104020203" pitchFamily="34" charset="0"/>
              </a:rPr>
              <a:t>Explosion of Information – (Internet, Cable TV, Social Media)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Gill Sans MT" panose="020B0502020104020203" pitchFamily="34" charset="0"/>
              </a:rPr>
              <a:t>Social Narcissism ( Everything is perfect – look at me and my food) 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Gill Sans MT" panose="020B0502020104020203" pitchFamily="34" charset="0"/>
              </a:rPr>
              <a:t>Social Shaming (You aren’t doing it right, parent bullying)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Gill Sans MT" panose="020B0502020104020203" pitchFamily="34" charset="0"/>
              </a:rPr>
              <a:t>Higher expectations (Everyone has to be the </a:t>
            </a:r>
            <a:r>
              <a:rPr lang="en-US" altLang="en-US" b="1" dirty="0">
                <a:latin typeface="Gill Sans MT" panose="020B0502020104020203" pitchFamily="34" charset="0"/>
              </a:rPr>
              <a:t>v</a:t>
            </a:r>
            <a:r>
              <a:rPr lang="en-US" altLang="en-US" b="1" dirty="0" smtClean="0">
                <a:latin typeface="Gill Sans MT" panose="020B0502020104020203" pitchFamily="34" charset="0"/>
              </a:rPr>
              <a:t>aledictorian, pianist, violin playing, AP classes)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Why is parenting different today? 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4654" y="1210693"/>
            <a:ext cx="6577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Gill Sans MT" panose="020B0502020104020203" pitchFamily="34" charset="0"/>
              </a:rPr>
              <a:t>Our life is a public platform by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4248" y="2161309"/>
            <a:ext cx="6253734" cy="274320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latin typeface="Gill Sans MT" panose="020B0502020104020203" pitchFamily="34" charset="0"/>
              </a:rPr>
              <a:t>Externals (Structure, stability, boundaries)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latin typeface="Gill Sans MT" panose="020B0502020104020203" pitchFamily="34" charset="0"/>
              </a:rPr>
              <a:t>Internals (Emotional and Relational)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355841"/>
            <a:ext cx="1398419" cy="3966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solidFill>
            <a:srgbClr val="204D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How do we parent in today society</a:t>
            </a:r>
            <a:endParaRPr lang="en-US" sz="4800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4100" name="Picture 4" descr="Image result for responsible par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9" y="1533595"/>
            <a:ext cx="4613275" cy="34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620</Words>
  <Application>Microsoft Office PowerPoint</Application>
  <PresentationFormat>Widescreen</PresentationFormat>
  <Paragraphs>106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Footlight MT Light</vt:lpstr>
      <vt:lpstr>Franklin Gothic Heavy</vt:lpstr>
      <vt:lpstr>Gill Sans MT</vt:lpstr>
      <vt:lpstr>Segoe Script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Youth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Shanel Castrejon</dc:creator>
  <cp:lastModifiedBy>Candelario, Myla Z.</cp:lastModifiedBy>
  <cp:revision>53</cp:revision>
  <cp:lastPrinted>2018-12-07T18:06:12Z</cp:lastPrinted>
  <dcterms:created xsi:type="dcterms:W3CDTF">2018-11-16T17:03:50Z</dcterms:created>
  <dcterms:modified xsi:type="dcterms:W3CDTF">2018-12-10T23:45:00Z</dcterms:modified>
</cp:coreProperties>
</file>