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Montserrat" panose="020B0604020202020204" charset="0"/>
      <p:regular r:id="rId34"/>
      <p:bold r:id="rId35"/>
      <p:italic r:id="rId36"/>
      <p:boldItalic r:id="rId37"/>
    </p:embeddedFont>
    <p:embeddedFont>
      <p:font typeface="Oswald" panose="020B0604020202020204" charset="0"/>
      <p:regular r:id="rId38"/>
      <p:bold r:id="rId39"/>
    </p:embeddedFont>
    <p:embeddedFont>
      <p:font typeface="Robot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Playfair Display"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9" autoAdjust="0"/>
  </p:normalViewPr>
  <p:slideViewPr>
    <p:cSldViewPr>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489006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7545b613_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c7545b613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45454"/>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2a73cf257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2a73cf25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2a73cf257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2a73cf257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24a91d26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24a91d26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2a73cf2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2a73cf2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3644c516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c3644c51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2a73cf25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2a73cf25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443e09f8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443e09f8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2a73cf257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2a73cf257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2"/>
              </a:buClr>
              <a:buSzPts val="1100"/>
              <a:buFont typeface="Arial"/>
              <a:buNone/>
            </a:pPr>
            <a:endParaRPr sz="2600" i="1"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2a73cf257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2a73cf25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5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06c01e6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06c01e6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24a91d269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24a91d26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24a91d269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24a91d26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24a91d26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24a91d26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50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24a91d269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24a91d26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443e09f8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443e09f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443e09f8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443e09f8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443e09f8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43e09f8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443e09f8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443e09f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443e09f8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443e09f8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c3644c516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c3644c51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06c01e65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06c01e65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2a73cf257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2a73cf25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c3644c516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c3644c51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06c01e65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06c01e65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c7545b613_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c7545b613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5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24a91d26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24a91d2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24a91d26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24a91d26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c3644c516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c3644c51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24a91d26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24a91d26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LpfYCZa87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NWv1VdDeo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blog.mindsetworks.com/what-is-my-minds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rSUe_m19F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LpfYCZa87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133800" y="920950"/>
            <a:ext cx="8876400" cy="27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How to Support A Growth Mindset</a:t>
            </a:r>
            <a:endParaRPr sz="6000"/>
          </a:p>
        </p:txBody>
      </p:sp>
      <p:sp>
        <p:nvSpPr>
          <p:cNvPr id="59" name="Google Shape;59;p13"/>
          <p:cNvSpPr txBox="1">
            <a:spLocks noGrp="1"/>
          </p:cNvSpPr>
          <p:nvPr>
            <p:ph type="subTitle" idx="1"/>
          </p:nvPr>
        </p:nvSpPr>
        <p:spPr>
          <a:xfrm>
            <a:off x="344250" y="3599100"/>
            <a:ext cx="7136100" cy="73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Parent Workshop</a:t>
            </a:r>
            <a:endParaRPr sz="1800"/>
          </a:p>
          <a:p>
            <a:pPr marL="0" lvl="0" indent="0" algn="l" rtl="0">
              <a:spcBef>
                <a:spcPts val="0"/>
              </a:spcBef>
              <a:spcAft>
                <a:spcPts val="0"/>
              </a:spcAft>
              <a:buNone/>
            </a:pPr>
            <a:r>
              <a:rPr lang="en" sz="1800"/>
              <a:t>Capistrano Unified School District</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2"/>
          <p:cNvPicPr preferRelativeResize="0"/>
          <p:nvPr/>
        </p:nvPicPr>
        <p:blipFill>
          <a:blip r:embed="rId3">
            <a:alphaModFix/>
          </a:blip>
          <a:stretch>
            <a:fillRect/>
          </a:stretch>
        </p:blipFill>
        <p:spPr>
          <a:xfrm>
            <a:off x="1492875" y="899800"/>
            <a:ext cx="6158251" cy="3893575"/>
          </a:xfrm>
          <a:prstGeom prst="rect">
            <a:avLst/>
          </a:prstGeom>
          <a:noFill/>
          <a:ln>
            <a:noFill/>
          </a:ln>
        </p:spPr>
      </p:pic>
      <p:sp>
        <p:nvSpPr>
          <p:cNvPr id="113" name="Google Shape;113;p22"/>
          <p:cNvSpPr txBox="1">
            <a:spLocks noGrp="1"/>
          </p:cNvSpPr>
          <p:nvPr>
            <p:ph type="title"/>
          </p:nvPr>
        </p:nvSpPr>
        <p:spPr>
          <a:xfrm>
            <a:off x="311700" y="230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Mindset can Drive Thoughts, Feelings, and Behaviors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3"/>
          <p:cNvPicPr preferRelativeResize="0"/>
          <p:nvPr/>
        </p:nvPicPr>
        <p:blipFill>
          <a:blip r:embed="rId3">
            <a:alphaModFix/>
          </a:blip>
          <a:stretch>
            <a:fillRect/>
          </a:stretch>
        </p:blipFill>
        <p:spPr>
          <a:xfrm>
            <a:off x="455000" y="321650"/>
            <a:ext cx="8065600" cy="4500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4"/>
          <p:cNvPicPr preferRelativeResize="0"/>
          <p:nvPr/>
        </p:nvPicPr>
        <p:blipFill>
          <a:blip r:embed="rId3">
            <a:alphaModFix/>
          </a:blip>
          <a:stretch>
            <a:fillRect/>
          </a:stretch>
        </p:blipFill>
        <p:spPr>
          <a:xfrm>
            <a:off x="644625" y="102725"/>
            <a:ext cx="7579450" cy="504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can having a Growth Mindset help your Children?</a:t>
            </a:r>
            <a:endParaRPr dirty="0"/>
          </a:p>
        </p:txBody>
      </p:sp>
      <p:sp>
        <p:nvSpPr>
          <p:cNvPr id="129" name="Google Shape;129;p2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Students with a growth mindset have a more positive outlook toward school</a:t>
            </a:r>
            <a:endParaRPr sz="2200"/>
          </a:p>
          <a:p>
            <a:pPr marL="457200" lvl="0" indent="-368300" algn="l" rtl="0">
              <a:spcBef>
                <a:spcPts val="0"/>
              </a:spcBef>
              <a:spcAft>
                <a:spcPts val="0"/>
              </a:spcAft>
              <a:buSzPts val="2200"/>
              <a:buChar char="●"/>
            </a:pPr>
            <a:r>
              <a:rPr lang="en" sz="2200"/>
              <a:t>Students with a growth mindset earn better grades that students with a fixed mindset</a:t>
            </a:r>
            <a:endParaRPr sz="2200"/>
          </a:p>
          <a:p>
            <a:pPr marL="457200" lvl="0" indent="-368300" algn="l" rtl="0">
              <a:spcBef>
                <a:spcPts val="0"/>
              </a:spcBef>
              <a:spcAft>
                <a:spcPts val="0"/>
              </a:spcAft>
              <a:buSzPts val="2200"/>
              <a:buChar char="●"/>
            </a:pPr>
            <a:r>
              <a:rPr lang="en" sz="2200"/>
              <a:t>Students with a growth mindset spend less time struggling with homework</a:t>
            </a:r>
            <a:endParaRPr sz="2200"/>
          </a:p>
          <a:p>
            <a:pPr marL="457200" lvl="0" indent="-368300" algn="l" rtl="0">
              <a:spcBef>
                <a:spcPts val="0"/>
              </a:spcBef>
              <a:spcAft>
                <a:spcPts val="0"/>
              </a:spcAft>
              <a:buSzPts val="2200"/>
              <a:buChar char="●"/>
            </a:pPr>
            <a:r>
              <a:rPr lang="en" sz="2200" b="1"/>
              <a:t>… have an overall higher level of achievement and a greater sense of free will!</a:t>
            </a:r>
            <a:endParaRPr sz="2200" b="1"/>
          </a:p>
        </p:txBody>
      </p:sp>
      <p:sp>
        <p:nvSpPr>
          <p:cNvPr id="130" name="Google Shape;130;p25"/>
          <p:cNvSpPr txBox="1"/>
          <p:nvPr/>
        </p:nvSpPr>
        <p:spPr>
          <a:xfrm>
            <a:off x="418075" y="4573400"/>
            <a:ext cx="2673000" cy="3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(Dr. Carol Dweck, 2006)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17700" y="872925"/>
            <a:ext cx="8520600" cy="7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Strategies for Supporting Growth Mindset</a:t>
            </a:r>
            <a:endParaRPr sz="7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Realistic Expectations</a:t>
            </a:r>
            <a:endParaRPr/>
          </a:p>
        </p:txBody>
      </p:sp>
      <p:sp>
        <p:nvSpPr>
          <p:cNvPr id="141" name="Google Shape;141;p27"/>
          <p:cNvSpPr txBox="1"/>
          <p:nvPr/>
        </p:nvSpPr>
        <p:spPr>
          <a:xfrm>
            <a:off x="644625" y="1329500"/>
            <a:ext cx="77355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142" name="Google Shape;142;p27"/>
          <p:cNvPicPr preferRelativeResize="0"/>
          <p:nvPr/>
        </p:nvPicPr>
        <p:blipFill>
          <a:blip r:embed="rId3">
            <a:alphaModFix/>
          </a:blip>
          <a:stretch>
            <a:fillRect/>
          </a:stretch>
        </p:blipFill>
        <p:spPr>
          <a:xfrm>
            <a:off x="2438525" y="1545425"/>
            <a:ext cx="4815276" cy="256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 Children about Neuroplasticity</a:t>
            </a:r>
            <a:endParaRPr/>
          </a:p>
        </p:txBody>
      </p:sp>
      <p:sp>
        <p:nvSpPr>
          <p:cNvPr id="148" name="Google Shape;148;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0" algn="l" rtl="0">
              <a:spcBef>
                <a:spcPts val="1600"/>
              </a:spcBef>
              <a:spcAft>
                <a:spcPts val="1600"/>
              </a:spcAft>
              <a:buNone/>
            </a:pPr>
            <a:endParaRPr/>
          </a:p>
        </p:txBody>
      </p:sp>
      <p:pic>
        <p:nvPicPr>
          <p:cNvPr id="149" name="Google Shape;149;p28" descr="The Sentis Brain Animation Series takes you on a tour of the brain through a series of short and sharp animations.&#10;&#10;The fourth in the series explains how our most complex organ is capable of changing throughout our lives. This inspiring animation demonstrates how we all have the ability to learn and change by rewiring our brains.&#10;&#10;Who is Sentis? We are a global team assisting individuals and organisations change their lives for the better.&#10;&#10;The human mind is our focus and we believe the mind is an individual's most important performance tool.&#10;&#10;We are the world leaders in the application of psychology and neuroscience to safety, leadership development, and wellbeing in the workplace.&#10;&#10;Find out more at http://www.sentis.com.au/&#10;&#10;If you could like to discuss how we can create animation and video as part of a tailored training program for your organisation contact us today. http://www.sentis.com.au/contact/" title="Neuroplasticity">
            <a:hlinkClick r:id="rId3"/>
          </p:cNvPr>
          <p:cNvPicPr preferRelativeResize="0"/>
          <p:nvPr/>
        </p:nvPicPr>
        <p:blipFill>
          <a:blip r:embed="rId4">
            <a:alphaModFix/>
          </a:blip>
          <a:stretch>
            <a:fillRect/>
          </a:stretch>
        </p:blipFill>
        <p:spPr>
          <a:xfrm>
            <a:off x="2104688" y="1467174"/>
            <a:ext cx="4934624" cy="333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18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 Children about the Power of Yet</a:t>
            </a:r>
            <a:endParaRPr/>
          </a:p>
        </p:txBody>
      </p:sp>
      <p:pic>
        <p:nvPicPr>
          <p:cNvPr id="155" name="Google Shape;155;p29"/>
          <p:cNvPicPr preferRelativeResize="0"/>
          <p:nvPr/>
        </p:nvPicPr>
        <p:blipFill>
          <a:blip r:embed="rId3">
            <a:alphaModFix/>
          </a:blip>
          <a:stretch>
            <a:fillRect/>
          </a:stretch>
        </p:blipFill>
        <p:spPr>
          <a:xfrm>
            <a:off x="2592775" y="757325"/>
            <a:ext cx="4386175" cy="4386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If-Then Thinking</a:t>
            </a:r>
            <a:endParaRPr/>
          </a:p>
        </p:txBody>
      </p:sp>
      <p:sp>
        <p:nvSpPr>
          <p:cNvPr id="161" name="Google Shape;161;p30"/>
          <p:cNvSpPr txBox="1">
            <a:spLocks noGrp="1"/>
          </p:cNvSpPr>
          <p:nvPr>
            <p:ph type="body" idx="1"/>
          </p:nvPr>
        </p:nvSpPr>
        <p:spPr>
          <a:xfrm>
            <a:off x="311700" y="1128075"/>
            <a:ext cx="8520600" cy="34407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900"/>
              </a:spcBef>
              <a:spcAft>
                <a:spcPts val="0"/>
              </a:spcAft>
              <a:buSzPts val="2200"/>
              <a:buChar char="●"/>
            </a:pPr>
            <a:r>
              <a:rPr lang="en" sz="2200" b="1"/>
              <a:t>“If</a:t>
            </a:r>
            <a:r>
              <a:rPr lang="en" sz="2200"/>
              <a:t> you want to play the piano, </a:t>
            </a:r>
            <a:r>
              <a:rPr lang="en" sz="2200" b="1"/>
              <a:t>then</a:t>
            </a:r>
            <a:r>
              <a:rPr lang="en" sz="2200"/>
              <a:t> you must practice three times a week.”</a:t>
            </a:r>
            <a:endParaRPr sz="2200"/>
          </a:p>
          <a:p>
            <a:pPr marL="457200" lvl="0" indent="-368300" algn="l" rtl="0">
              <a:lnSpc>
                <a:spcPct val="150000"/>
              </a:lnSpc>
              <a:spcBef>
                <a:spcPts val="0"/>
              </a:spcBef>
              <a:spcAft>
                <a:spcPts val="0"/>
              </a:spcAft>
              <a:buSzPts val="2200"/>
              <a:buChar char="●"/>
            </a:pPr>
            <a:r>
              <a:rPr lang="en" sz="2200" b="1"/>
              <a:t>“If</a:t>
            </a:r>
            <a:r>
              <a:rPr lang="en" sz="2200"/>
              <a:t> you want to get full marks on your spelling test, </a:t>
            </a:r>
            <a:r>
              <a:rPr lang="en" sz="2200" b="1"/>
              <a:t>then</a:t>
            </a:r>
            <a:r>
              <a:rPr lang="en" sz="2200"/>
              <a:t> you must study for the test.”</a:t>
            </a:r>
            <a:endParaRPr sz="2200"/>
          </a:p>
          <a:p>
            <a:pPr marL="0" lvl="0" indent="0" algn="l" rtl="0">
              <a:lnSpc>
                <a:spcPct val="150000"/>
              </a:lnSpc>
              <a:spcBef>
                <a:spcPts val="0"/>
              </a:spcBef>
              <a:spcAft>
                <a:spcPts val="1600"/>
              </a:spcAft>
              <a:buNone/>
            </a:pP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Positively Model Making Mistakes </a:t>
            </a:r>
            <a:endParaRPr/>
          </a:p>
        </p:txBody>
      </p:sp>
      <p:sp>
        <p:nvSpPr>
          <p:cNvPr id="167" name="Google Shape;167;p31"/>
          <p:cNvSpPr txBox="1">
            <a:spLocks noGrp="1"/>
          </p:cNvSpPr>
          <p:nvPr>
            <p:ph type="body" idx="1"/>
          </p:nvPr>
        </p:nvSpPr>
        <p:spPr>
          <a:xfrm>
            <a:off x="311700" y="1124225"/>
            <a:ext cx="8377200" cy="3334800"/>
          </a:xfrm>
          <a:prstGeom prst="rect">
            <a:avLst/>
          </a:prstGeom>
        </p:spPr>
        <p:txBody>
          <a:bodyPr spcFirstLastPara="1" wrap="square" lIns="91425" tIns="91425" rIns="91425" bIns="91425" anchor="t" anchorCtr="0">
            <a:noAutofit/>
          </a:bodyPr>
          <a:lstStyle/>
          <a:p>
            <a:pPr marL="457200" lvl="0" indent="-361950" algn="l" rtl="0">
              <a:lnSpc>
                <a:spcPct val="160000"/>
              </a:lnSpc>
              <a:spcBef>
                <a:spcPts val="800"/>
              </a:spcBef>
              <a:spcAft>
                <a:spcPts val="0"/>
              </a:spcAft>
              <a:buClr>
                <a:srgbClr val="000000"/>
              </a:buClr>
              <a:buSzPts val="2100"/>
              <a:buFont typeface="Playfair Display"/>
              <a:buChar char="●"/>
            </a:pPr>
            <a:r>
              <a:rPr lang="en" sz="2100"/>
              <a:t>Reflect with your child about mistakes that you have made and lessons learned from them.</a:t>
            </a:r>
            <a:endParaRPr sz="2100"/>
          </a:p>
          <a:p>
            <a:pPr marL="457200" lvl="0" indent="-361950" algn="l" rtl="0">
              <a:lnSpc>
                <a:spcPct val="160000"/>
              </a:lnSpc>
              <a:spcBef>
                <a:spcPts val="0"/>
              </a:spcBef>
              <a:spcAft>
                <a:spcPts val="0"/>
              </a:spcAft>
              <a:buClr>
                <a:srgbClr val="000000"/>
              </a:buClr>
              <a:buSzPts val="2100"/>
              <a:buFont typeface="Playfair Display"/>
              <a:buChar char="●"/>
            </a:pPr>
            <a:r>
              <a:rPr lang="en" sz="2100">
                <a:solidFill>
                  <a:srgbClr val="000000"/>
                </a:solidFill>
              </a:rPr>
              <a:t>When you make mistakes in front of your child, be positive. Openly own up to your mistakes, try to rectify them, and reflect on the lessons learned.</a:t>
            </a:r>
            <a:endParaRPr sz="2100">
              <a:solidFill>
                <a:srgbClr val="000000"/>
              </a:solidFill>
            </a:endParaRPr>
          </a:p>
          <a:p>
            <a:pPr marL="457200" lvl="0" indent="-361950" algn="l" rtl="0">
              <a:lnSpc>
                <a:spcPct val="160000"/>
              </a:lnSpc>
              <a:spcBef>
                <a:spcPts val="0"/>
              </a:spcBef>
              <a:spcAft>
                <a:spcPts val="0"/>
              </a:spcAft>
              <a:buClr>
                <a:srgbClr val="000000"/>
              </a:buClr>
              <a:buSzPts val="2100"/>
              <a:buFont typeface="Playfair Display"/>
              <a:buChar char="●"/>
            </a:pPr>
            <a:r>
              <a:rPr lang="en" sz="2100">
                <a:solidFill>
                  <a:srgbClr val="000000"/>
                </a:solidFill>
              </a:rPr>
              <a:t>When your child makes a mistake, remain calm and help your child think through what could be learned from it. </a:t>
            </a:r>
            <a:endParaRPr sz="21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68300" algn="l" rtl="0">
              <a:lnSpc>
                <a:spcPct val="200000"/>
              </a:lnSpc>
              <a:spcBef>
                <a:spcPts val="0"/>
              </a:spcBef>
              <a:spcAft>
                <a:spcPts val="0"/>
              </a:spcAft>
              <a:buSzPts val="2200"/>
              <a:buChar char="●"/>
            </a:pPr>
            <a:r>
              <a:rPr lang="en" sz="2200"/>
              <a:t>Rebecca Pianta, Coordinator, Counseling &amp; Student Support</a:t>
            </a:r>
            <a:endParaRPr sz="2200"/>
          </a:p>
          <a:p>
            <a:pPr marL="457200" lvl="0" indent="-368300" algn="l" rtl="0">
              <a:lnSpc>
                <a:spcPct val="200000"/>
              </a:lnSpc>
              <a:spcBef>
                <a:spcPts val="0"/>
              </a:spcBef>
              <a:spcAft>
                <a:spcPts val="0"/>
              </a:spcAft>
              <a:buSzPts val="2200"/>
              <a:buChar char="●"/>
            </a:pPr>
            <a:r>
              <a:rPr lang="en" sz="2200"/>
              <a:t>Alexandra Todd, School Counselor at Esencia &amp; Oso Grande Elementary School</a:t>
            </a:r>
            <a:endParaRPr sz="2200"/>
          </a:p>
          <a:p>
            <a:pPr marL="457200" marR="0" lvl="0" indent="0" algn="l" rtl="0">
              <a:lnSpc>
                <a:spcPct val="200000"/>
              </a:lnSpc>
              <a:spcBef>
                <a:spcPts val="1600"/>
              </a:spcBef>
              <a:spcAft>
                <a:spcPts val="0"/>
              </a:spcAft>
              <a:buNone/>
            </a:pPr>
            <a:endParaRPr sz="2200"/>
          </a:p>
          <a:p>
            <a:pPr marL="457200" marR="0" lvl="0" indent="0" algn="l" rtl="0">
              <a:lnSpc>
                <a:spcPct val="200000"/>
              </a:lnSpc>
              <a:spcBef>
                <a:spcPts val="1600"/>
              </a:spcBef>
              <a:spcAft>
                <a:spcPts val="1600"/>
              </a:spcAft>
              <a:buNone/>
            </a:pP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Change your Mindset</a:t>
            </a:r>
            <a:endParaRPr/>
          </a:p>
        </p:txBody>
      </p:sp>
      <p:sp>
        <p:nvSpPr>
          <p:cNvPr id="173" name="Google Shape;173;p32"/>
          <p:cNvSpPr txBox="1">
            <a:spLocks noGrp="1"/>
          </p:cNvSpPr>
          <p:nvPr>
            <p:ph type="body" idx="1"/>
          </p:nvPr>
        </p:nvSpPr>
        <p:spPr>
          <a:xfrm>
            <a:off x="311700" y="1266875"/>
            <a:ext cx="8520600" cy="3416100"/>
          </a:xfrm>
          <a:prstGeom prst="rect">
            <a:avLst/>
          </a:prstGeom>
        </p:spPr>
        <p:txBody>
          <a:bodyPr spcFirstLastPara="1" wrap="square" lIns="91425" tIns="91425" rIns="91425" bIns="91425" anchor="t" anchorCtr="0">
            <a:noAutofit/>
          </a:bodyPr>
          <a:lstStyle/>
          <a:p>
            <a:pPr marL="457200" lvl="0" indent="-368300" algn="l" rtl="0">
              <a:lnSpc>
                <a:spcPct val="200000"/>
              </a:lnSpc>
              <a:spcBef>
                <a:spcPts val="0"/>
              </a:spcBef>
              <a:spcAft>
                <a:spcPts val="0"/>
              </a:spcAft>
              <a:buSzPts val="2200"/>
              <a:buAutoNum type="arabicParenR"/>
            </a:pPr>
            <a:r>
              <a:rPr lang="en" sz="2200"/>
              <a:t>Catch yourself using a FIXED mindset</a:t>
            </a:r>
            <a:endParaRPr sz="2200"/>
          </a:p>
          <a:p>
            <a:pPr marL="457200" lvl="0" indent="-368300" algn="l" rtl="0">
              <a:lnSpc>
                <a:spcPct val="200000"/>
              </a:lnSpc>
              <a:spcBef>
                <a:spcPts val="0"/>
              </a:spcBef>
              <a:spcAft>
                <a:spcPts val="0"/>
              </a:spcAft>
              <a:buSzPts val="2200"/>
              <a:buAutoNum type="arabicParenR"/>
            </a:pPr>
            <a:r>
              <a:rPr lang="en" sz="2200"/>
              <a:t>Change your language</a:t>
            </a:r>
            <a:endParaRPr sz="2200"/>
          </a:p>
          <a:p>
            <a:pPr marL="457200" lvl="0" indent="-368300" algn="l" rtl="0">
              <a:lnSpc>
                <a:spcPct val="200000"/>
              </a:lnSpc>
              <a:spcBef>
                <a:spcPts val="0"/>
              </a:spcBef>
              <a:spcAft>
                <a:spcPts val="0"/>
              </a:spcAft>
              <a:buSzPts val="2200"/>
              <a:buAutoNum type="arabicParenR"/>
            </a:pPr>
            <a:r>
              <a:rPr lang="en" sz="2200"/>
              <a:t>Embrace the challenge</a:t>
            </a:r>
            <a:endParaRPr sz="2200"/>
          </a:p>
          <a:p>
            <a:pPr marL="457200" lvl="0" indent="-368300" algn="l" rtl="0">
              <a:lnSpc>
                <a:spcPct val="200000"/>
              </a:lnSpc>
              <a:spcBef>
                <a:spcPts val="0"/>
              </a:spcBef>
              <a:spcAft>
                <a:spcPts val="0"/>
              </a:spcAft>
              <a:buSzPts val="2200"/>
              <a:buAutoNum type="arabicParenR"/>
            </a:pPr>
            <a:r>
              <a:rPr lang="en" sz="2200"/>
              <a:t>See failure as an opportunity to grow</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310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get there: Example	</a:t>
            </a:r>
            <a:endParaRPr/>
          </a:p>
        </p:txBody>
      </p:sp>
      <p:sp>
        <p:nvSpPr>
          <p:cNvPr id="179" name="Google Shape;179;p33"/>
          <p:cNvSpPr txBox="1">
            <a:spLocks noGrp="1"/>
          </p:cNvSpPr>
          <p:nvPr>
            <p:ph type="body" idx="1"/>
          </p:nvPr>
        </p:nvSpPr>
        <p:spPr>
          <a:xfrm>
            <a:off x="160350" y="1095550"/>
            <a:ext cx="8823300" cy="35991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arenR"/>
            </a:pPr>
            <a:r>
              <a:rPr lang="en" sz="2000"/>
              <a:t>Catch yourself using a FIXED mindset</a:t>
            </a:r>
            <a:endParaRPr sz="2000"/>
          </a:p>
          <a:p>
            <a:pPr marL="914400" lvl="1" indent="-355600" algn="l" rtl="0">
              <a:lnSpc>
                <a:spcPct val="115000"/>
              </a:lnSpc>
              <a:spcBef>
                <a:spcPts val="0"/>
              </a:spcBef>
              <a:spcAft>
                <a:spcPts val="0"/>
              </a:spcAft>
              <a:buClr>
                <a:srgbClr val="0000FF"/>
              </a:buClr>
              <a:buSzPts val="2000"/>
              <a:buChar char="○"/>
            </a:pPr>
            <a:r>
              <a:rPr lang="en" sz="2000">
                <a:solidFill>
                  <a:srgbClr val="0000FF"/>
                </a:solidFill>
              </a:rPr>
              <a:t>I’m not good at book reports. Why should I even try?</a:t>
            </a:r>
            <a:endParaRPr sz="2000">
              <a:solidFill>
                <a:srgbClr val="0000FF"/>
              </a:solidFill>
            </a:endParaRPr>
          </a:p>
          <a:p>
            <a:pPr marL="457200" lvl="0" indent="-355600" algn="l" rtl="0">
              <a:lnSpc>
                <a:spcPct val="115000"/>
              </a:lnSpc>
              <a:spcBef>
                <a:spcPts val="0"/>
              </a:spcBef>
              <a:spcAft>
                <a:spcPts val="0"/>
              </a:spcAft>
              <a:buSzPts val="2000"/>
              <a:buAutoNum type="arabicParenR"/>
            </a:pPr>
            <a:r>
              <a:rPr lang="en" sz="2000"/>
              <a:t>Change your language</a:t>
            </a:r>
            <a:endParaRPr sz="2000"/>
          </a:p>
          <a:p>
            <a:pPr marL="914400" lvl="1" indent="-355600" algn="l" rtl="0">
              <a:lnSpc>
                <a:spcPct val="115000"/>
              </a:lnSpc>
              <a:spcBef>
                <a:spcPts val="0"/>
              </a:spcBef>
              <a:spcAft>
                <a:spcPts val="0"/>
              </a:spcAft>
              <a:buSzPts val="2000"/>
              <a:buChar char="○"/>
            </a:pPr>
            <a:r>
              <a:rPr lang="en" sz="2000">
                <a:solidFill>
                  <a:srgbClr val="0000FF"/>
                </a:solidFill>
              </a:rPr>
              <a:t>Okay, book reports have been hard for me in the past. I will apply what I have learned from my mistakes, like beginning earlier.</a:t>
            </a:r>
            <a:endParaRPr sz="2000">
              <a:solidFill>
                <a:srgbClr val="0000FF"/>
              </a:solidFill>
            </a:endParaRPr>
          </a:p>
          <a:p>
            <a:pPr marL="457200" lvl="0" indent="-355600" algn="l" rtl="0">
              <a:lnSpc>
                <a:spcPct val="115000"/>
              </a:lnSpc>
              <a:spcBef>
                <a:spcPts val="0"/>
              </a:spcBef>
              <a:spcAft>
                <a:spcPts val="0"/>
              </a:spcAft>
              <a:buSzPts val="2000"/>
              <a:buAutoNum type="arabicParenR"/>
            </a:pPr>
            <a:r>
              <a:rPr lang="en" sz="2000"/>
              <a:t>Embrace the challenge</a:t>
            </a:r>
            <a:endParaRPr sz="2000"/>
          </a:p>
          <a:p>
            <a:pPr marL="914400" lvl="1" indent="-355600" algn="l" rtl="0">
              <a:lnSpc>
                <a:spcPct val="115000"/>
              </a:lnSpc>
              <a:spcBef>
                <a:spcPts val="0"/>
              </a:spcBef>
              <a:spcAft>
                <a:spcPts val="0"/>
              </a:spcAft>
              <a:buClr>
                <a:srgbClr val="0000FF"/>
              </a:buClr>
              <a:buSzPts val="2000"/>
              <a:buChar char="○"/>
            </a:pPr>
            <a:r>
              <a:rPr lang="en" sz="2000">
                <a:solidFill>
                  <a:srgbClr val="0000FF"/>
                </a:solidFill>
              </a:rPr>
              <a:t>Wow, this reading is hard. My brain must be growing!</a:t>
            </a:r>
            <a:endParaRPr sz="2000">
              <a:solidFill>
                <a:srgbClr val="0000FF"/>
              </a:solidFill>
            </a:endParaRPr>
          </a:p>
          <a:p>
            <a:pPr marL="457200" lvl="0" indent="-355600" algn="l" rtl="0">
              <a:lnSpc>
                <a:spcPct val="115000"/>
              </a:lnSpc>
              <a:spcBef>
                <a:spcPts val="0"/>
              </a:spcBef>
              <a:spcAft>
                <a:spcPts val="0"/>
              </a:spcAft>
              <a:buSzPts val="2000"/>
              <a:buAutoNum type="arabicParenR"/>
            </a:pPr>
            <a:r>
              <a:rPr lang="en" sz="2000"/>
              <a:t>See failure as an opportunity to grow</a:t>
            </a:r>
            <a:endParaRPr sz="2000"/>
          </a:p>
          <a:p>
            <a:pPr marL="914400" lvl="1" indent="-355600" algn="l" rtl="0">
              <a:lnSpc>
                <a:spcPct val="115000"/>
              </a:lnSpc>
              <a:spcBef>
                <a:spcPts val="0"/>
              </a:spcBef>
              <a:spcAft>
                <a:spcPts val="0"/>
              </a:spcAft>
              <a:buClr>
                <a:srgbClr val="0000FF"/>
              </a:buClr>
              <a:buSzPts val="2000"/>
              <a:buChar char="○"/>
            </a:pPr>
            <a:r>
              <a:rPr lang="en" sz="2000">
                <a:solidFill>
                  <a:srgbClr val="0000FF"/>
                </a:solidFill>
              </a:rPr>
              <a:t>I still didn’t do as well as I could have...next time I will try a different strategy.</a:t>
            </a:r>
            <a:endParaRPr sz="2000">
              <a:solidFill>
                <a:srgbClr val="0000FF"/>
              </a:solidFill>
            </a:endParaRPr>
          </a:p>
          <a:p>
            <a:pPr marL="457200" lvl="0" indent="0" algn="l" rtl="0">
              <a:lnSpc>
                <a:spcPct val="115000"/>
              </a:lnSpc>
              <a:spcBef>
                <a:spcPts val="1600"/>
              </a:spcBef>
              <a:spcAft>
                <a:spcPts val="1600"/>
              </a:spcAft>
              <a:buNone/>
            </a:pPr>
            <a:endParaRPr sz="20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Changing the Language: Examples</a:t>
            </a:r>
            <a:endParaRPr/>
          </a:p>
        </p:txBody>
      </p:sp>
      <p:sp>
        <p:nvSpPr>
          <p:cNvPr id="185" name="Google Shape;185;p3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5"/>
                </a:solidFill>
              </a:rPr>
              <a:t>What did you learn from today’s performance?</a:t>
            </a:r>
            <a:endParaRPr sz="2000">
              <a:solidFill>
                <a:schemeClr val="accent5"/>
              </a:solidFill>
            </a:endParaRPr>
          </a:p>
          <a:p>
            <a:pPr marL="0" lvl="0" indent="0" algn="l" rtl="0">
              <a:spcBef>
                <a:spcPts val="1600"/>
              </a:spcBef>
              <a:spcAft>
                <a:spcPts val="0"/>
              </a:spcAft>
              <a:buNone/>
            </a:pPr>
            <a:r>
              <a:rPr lang="en" sz="2000">
                <a:solidFill>
                  <a:schemeClr val="accent6"/>
                </a:solidFill>
              </a:rPr>
              <a:t>What steps did you take to make you successful today?</a:t>
            </a:r>
            <a:endParaRPr sz="2000">
              <a:solidFill>
                <a:schemeClr val="accent6"/>
              </a:solidFill>
            </a:endParaRPr>
          </a:p>
          <a:p>
            <a:pPr marL="0" lvl="0" indent="0" algn="l" rtl="0">
              <a:spcBef>
                <a:spcPts val="1600"/>
              </a:spcBef>
              <a:spcAft>
                <a:spcPts val="0"/>
              </a:spcAft>
              <a:buNone/>
            </a:pPr>
            <a:r>
              <a:rPr lang="en" sz="2000">
                <a:solidFill>
                  <a:schemeClr val="accent4"/>
                </a:solidFill>
              </a:rPr>
              <a:t>What are some different strategies you could have used?</a:t>
            </a:r>
            <a:endParaRPr sz="2000">
              <a:solidFill>
                <a:schemeClr val="accent4"/>
              </a:solidFill>
            </a:endParaRPr>
          </a:p>
          <a:p>
            <a:pPr marL="0" lvl="0" indent="0" algn="l" rtl="0">
              <a:spcBef>
                <a:spcPts val="1600"/>
              </a:spcBef>
              <a:spcAft>
                <a:spcPts val="0"/>
              </a:spcAft>
              <a:buNone/>
            </a:pPr>
            <a:r>
              <a:rPr lang="en" sz="2000">
                <a:solidFill>
                  <a:schemeClr val="accent3"/>
                </a:solidFill>
              </a:rPr>
              <a:t>I really appreciate the effort you used!</a:t>
            </a:r>
            <a:endParaRPr sz="2000">
              <a:solidFill>
                <a:schemeClr val="accent3"/>
              </a:solidFill>
            </a:endParaRPr>
          </a:p>
          <a:p>
            <a:pPr marL="0" lvl="0" indent="0" algn="l" rtl="0">
              <a:spcBef>
                <a:spcPts val="1600"/>
              </a:spcBef>
              <a:spcAft>
                <a:spcPts val="0"/>
              </a:spcAft>
              <a:buNone/>
            </a:pPr>
            <a:r>
              <a:rPr lang="en" sz="2000">
                <a:solidFill>
                  <a:schemeClr val="accent5"/>
                </a:solidFill>
              </a:rPr>
              <a:t>It’s okay to take risks, that how we learn.</a:t>
            </a:r>
            <a:endParaRPr sz="2000">
              <a:solidFill>
                <a:schemeClr val="accent5"/>
              </a:solidFill>
            </a:endParaRPr>
          </a:p>
          <a:p>
            <a:pPr marL="0" lvl="0" indent="0" algn="l" rtl="0">
              <a:spcBef>
                <a:spcPts val="1600"/>
              </a:spcBef>
              <a:spcAft>
                <a:spcPts val="1600"/>
              </a:spcAft>
              <a:buNone/>
            </a:pPr>
            <a:r>
              <a:rPr lang="en" sz="2000">
                <a:solidFill>
                  <a:schemeClr val="accent6"/>
                </a:solidFill>
              </a:rPr>
              <a:t>You don’t have it yet, but keep thinking and working at it and I know you’ll get there.</a:t>
            </a:r>
            <a:endParaRPr sz="2000">
              <a:solidFill>
                <a:schemeClr val="accent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the Way You Praise</a:t>
            </a:r>
            <a:endParaRPr/>
          </a:p>
        </p:txBody>
      </p:sp>
      <p:sp>
        <p:nvSpPr>
          <p:cNvPr id="191" name="Google Shape;191;p35"/>
          <p:cNvSpPr txBox="1">
            <a:spLocks noGrp="1"/>
          </p:cNvSpPr>
          <p:nvPr>
            <p:ph type="body" idx="1"/>
          </p:nvPr>
        </p:nvSpPr>
        <p:spPr>
          <a:xfrm>
            <a:off x="311700" y="1114650"/>
            <a:ext cx="8520600" cy="3454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200" u="sng" dirty="0">
                <a:solidFill>
                  <a:schemeClr val="hlink"/>
                </a:solidFill>
                <a:hlinkClick r:id="rId3"/>
              </a:rPr>
              <a:t>A Study on Praise and Effort</a:t>
            </a:r>
            <a:endParaRPr sz="2200" dirty="0"/>
          </a:p>
          <a:p>
            <a:pPr marL="4572000" lvl="0" indent="0" algn="l" rtl="0">
              <a:lnSpc>
                <a:spcPct val="150000"/>
              </a:lnSpc>
              <a:spcBef>
                <a:spcPts val="1600"/>
              </a:spcBef>
              <a:spcAft>
                <a:spcPts val="0"/>
              </a:spcAft>
              <a:buNone/>
            </a:pPr>
            <a:r>
              <a:rPr lang="en" sz="2200" dirty="0"/>
              <a:t>“You worked hard on that problem!</a:t>
            </a:r>
            <a:endParaRPr sz="2200" dirty="0"/>
          </a:p>
          <a:p>
            <a:pPr marL="4572000" lvl="0" indent="0" algn="l" rtl="0">
              <a:lnSpc>
                <a:spcPct val="150000"/>
              </a:lnSpc>
              <a:spcBef>
                <a:spcPts val="1600"/>
              </a:spcBef>
              <a:spcAft>
                <a:spcPts val="0"/>
              </a:spcAft>
              <a:buClr>
                <a:schemeClr val="dk2"/>
              </a:buClr>
              <a:buSzPts val="1100"/>
              <a:buFont typeface="Arial"/>
              <a:buNone/>
            </a:pPr>
            <a:r>
              <a:rPr lang="en" sz="2200" dirty="0"/>
              <a:t>“Wow, what strategies did you use to complete that essay?</a:t>
            </a:r>
            <a:endParaRPr sz="2200" dirty="0"/>
          </a:p>
          <a:p>
            <a:pPr marL="457200" lvl="0" indent="0" algn="l" rtl="0">
              <a:lnSpc>
                <a:spcPct val="150000"/>
              </a:lnSpc>
              <a:spcBef>
                <a:spcPts val="1600"/>
              </a:spcBef>
              <a:spcAft>
                <a:spcPts val="1600"/>
              </a:spcAft>
              <a:buNone/>
            </a:pPr>
            <a:endParaRPr sz="3000" dirty="0">
              <a:latin typeface="Oswald"/>
              <a:ea typeface="Oswald"/>
              <a:cs typeface="Oswald"/>
              <a:sym typeface="Oswald"/>
            </a:endParaRPr>
          </a:p>
        </p:txBody>
      </p:sp>
      <p:pic>
        <p:nvPicPr>
          <p:cNvPr id="192" name="Google Shape;192;p35"/>
          <p:cNvPicPr preferRelativeResize="0"/>
          <p:nvPr/>
        </p:nvPicPr>
        <p:blipFill>
          <a:blip r:embed="rId4">
            <a:alphaModFix/>
          </a:blip>
          <a:stretch>
            <a:fillRect/>
          </a:stretch>
        </p:blipFill>
        <p:spPr>
          <a:xfrm>
            <a:off x="944724" y="3303649"/>
            <a:ext cx="1230150" cy="1751075"/>
          </a:xfrm>
          <a:prstGeom prst="rect">
            <a:avLst/>
          </a:prstGeom>
          <a:noFill/>
          <a:ln>
            <a:noFill/>
          </a:ln>
        </p:spPr>
      </p:pic>
      <p:pic>
        <p:nvPicPr>
          <p:cNvPr id="193" name="Google Shape;193;p35"/>
          <p:cNvPicPr preferRelativeResize="0"/>
          <p:nvPr/>
        </p:nvPicPr>
        <p:blipFill>
          <a:blip r:embed="rId5">
            <a:alphaModFix/>
          </a:blip>
          <a:stretch>
            <a:fillRect/>
          </a:stretch>
        </p:blipFill>
        <p:spPr>
          <a:xfrm>
            <a:off x="819225" y="1706325"/>
            <a:ext cx="1481150" cy="1481150"/>
          </a:xfrm>
          <a:prstGeom prst="rect">
            <a:avLst/>
          </a:prstGeom>
          <a:noFill/>
          <a:ln>
            <a:noFill/>
          </a:ln>
        </p:spPr>
      </p:pic>
      <p:sp>
        <p:nvSpPr>
          <p:cNvPr id="194" name="Google Shape;194;p35"/>
          <p:cNvSpPr/>
          <p:nvPr/>
        </p:nvSpPr>
        <p:spPr>
          <a:xfrm>
            <a:off x="2726200" y="2108425"/>
            <a:ext cx="1624800" cy="416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5"/>
          <p:cNvSpPr/>
          <p:nvPr/>
        </p:nvSpPr>
        <p:spPr>
          <a:xfrm>
            <a:off x="2726200" y="3675925"/>
            <a:ext cx="1624800" cy="416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109850" y="445025"/>
            <a:ext cx="889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Growth Mindset Revisited: Equate growth mindset with sheer effort</a:t>
            </a:r>
            <a:endParaRPr sz="2700"/>
          </a:p>
        </p:txBody>
      </p:sp>
      <p:sp>
        <p:nvSpPr>
          <p:cNvPr id="201" name="Google Shape;201;p3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68300" algn="l" rtl="0">
              <a:spcBef>
                <a:spcPts val="500"/>
              </a:spcBef>
              <a:spcAft>
                <a:spcPts val="0"/>
              </a:spcAft>
              <a:buClr>
                <a:srgbClr val="000000"/>
              </a:buClr>
              <a:buSzPts val="2200"/>
              <a:buChar char="●"/>
            </a:pPr>
            <a:r>
              <a:rPr lang="en" sz="2200">
                <a:solidFill>
                  <a:srgbClr val="000000"/>
                </a:solidFill>
              </a:rPr>
              <a:t>Only praising effort is just one route to learning</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Nagging children to try hard</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Praising ineffective effort </a:t>
            </a:r>
            <a:endParaRPr sz="2200">
              <a:solidFill>
                <a:srgbClr val="000000"/>
              </a:solidFill>
            </a:endParaRPr>
          </a:p>
          <a:p>
            <a:pPr marL="0" lvl="0" indent="0" algn="l" rtl="0">
              <a:spcBef>
                <a:spcPts val="0"/>
              </a:spcBef>
              <a:spcAft>
                <a:spcPts val="1600"/>
              </a:spcAft>
              <a:buNone/>
            </a:pPr>
            <a:endParaRPr/>
          </a:p>
        </p:txBody>
      </p:sp>
      <p:pic>
        <p:nvPicPr>
          <p:cNvPr id="202" name="Google Shape;202;p36"/>
          <p:cNvPicPr preferRelativeResize="0"/>
          <p:nvPr/>
        </p:nvPicPr>
        <p:blipFill>
          <a:blip r:embed="rId3">
            <a:alphaModFix/>
          </a:blip>
          <a:stretch>
            <a:fillRect/>
          </a:stretch>
        </p:blipFill>
        <p:spPr>
          <a:xfrm>
            <a:off x="3749300" y="2576750"/>
            <a:ext cx="2362475" cy="2369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Growth Mindset Revisited: </a:t>
            </a:r>
            <a:r>
              <a:rPr lang="en">
                <a:solidFill>
                  <a:srgbClr val="000000"/>
                </a:solidFill>
              </a:rPr>
              <a:t>Ignoring Culture &amp; Context</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p>
        </p:txBody>
      </p:sp>
      <p:sp>
        <p:nvSpPr>
          <p:cNvPr id="208" name="Google Shape;208;p37"/>
          <p:cNvSpPr txBox="1">
            <a:spLocks noGrp="1"/>
          </p:cNvSpPr>
          <p:nvPr>
            <p:ph type="body" idx="1"/>
          </p:nvPr>
        </p:nvSpPr>
        <p:spPr>
          <a:xfrm>
            <a:off x="311700" y="1114225"/>
            <a:ext cx="8520600" cy="33348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Clr>
                <a:srgbClr val="000000"/>
              </a:buClr>
              <a:buSzPts val="1800"/>
              <a:buChar char="●"/>
            </a:pPr>
            <a:r>
              <a:rPr lang="en">
                <a:solidFill>
                  <a:srgbClr val="000000"/>
                </a:solidFill>
              </a:rPr>
              <a:t>Labeling the child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Making the child responsible for their mindset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Not remembering that classroom and school triggers are critically important</a:t>
            </a:r>
            <a:endParaRPr>
              <a:solidFill>
                <a:srgbClr val="000000"/>
              </a:solidFill>
            </a:endParaRPr>
          </a:p>
          <a:p>
            <a:pPr marL="457200" lvl="0" indent="0" algn="l" rtl="0">
              <a:spcBef>
                <a:spcPts val="500"/>
              </a:spcBef>
              <a:spcAft>
                <a:spcPts val="0"/>
              </a:spcAft>
              <a:buNone/>
            </a:pPr>
            <a:endParaRPr>
              <a:solidFill>
                <a:srgbClr val="000000"/>
              </a:solidFill>
            </a:endParaRPr>
          </a:p>
          <a:p>
            <a:pPr marL="0" lvl="0" indent="0" algn="l" rtl="0">
              <a:spcBef>
                <a:spcPts val="0"/>
              </a:spcBef>
              <a:spcAft>
                <a:spcPts val="1600"/>
              </a:spcAft>
              <a:buNone/>
            </a:pPr>
            <a:endParaRPr/>
          </a:p>
        </p:txBody>
      </p:sp>
      <p:pic>
        <p:nvPicPr>
          <p:cNvPr id="209" name="Google Shape;209;p37"/>
          <p:cNvPicPr preferRelativeResize="0"/>
          <p:nvPr/>
        </p:nvPicPr>
        <p:blipFill>
          <a:blip r:embed="rId3">
            <a:alphaModFix/>
          </a:blip>
          <a:stretch>
            <a:fillRect/>
          </a:stretch>
        </p:blipFill>
        <p:spPr>
          <a:xfrm>
            <a:off x="3667749" y="2481774"/>
            <a:ext cx="3338325" cy="2580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53600" y="445025"/>
            <a:ext cx="90156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Growth Mindset Revisited: Declaring you “have it” instead of taking the journey </a:t>
            </a:r>
            <a:endParaRPr sz="2400"/>
          </a:p>
        </p:txBody>
      </p:sp>
      <p:sp>
        <p:nvSpPr>
          <p:cNvPr id="215" name="Google Shape;215;p3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68300" algn="l" rtl="0">
              <a:spcBef>
                <a:spcPts val="500"/>
              </a:spcBef>
              <a:spcAft>
                <a:spcPts val="0"/>
              </a:spcAft>
              <a:buClr>
                <a:srgbClr val="000000"/>
              </a:buClr>
              <a:buSzPts val="2200"/>
              <a:buChar char="●"/>
            </a:pPr>
            <a:r>
              <a:rPr lang="en" sz="2200">
                <a:solidFill>
                  <a:srgbClr val="000000"/>
                </a:solidFill>
              </a:rPr>
              <a:t>Open-minded or flexible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Not simply thinking kids can learn</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It’s hard work to attain and stay in growth-mindset</a:t>
            </a:r>
            <a:endParaRPr sz="2200">
              <a:solidFill>
                <a:srgbClr val="000000"/>
              </a:solidFill>
            </a:endParaRPr>
          </a:p>
          <a:p>
            <a:pPr marL="0" lvl="0" indent="0" algn="l" rtl="0">
              <a:spcBef>
                <a:spcPts val="0"/>
              </a:spcBef>
              <a:spcAft>
                <a:spcPts val="1600"/>
              </a:spcAft>
              <a:buNone/>
            </a:pPr>
            <a:endParaRPr/>
          </a:p>
        </p:txBody>
      </p:sp>
      <p:pic>
        <p:nvPicPr>
          <p:cNvPr id="216" name="Google Shape;216;p38"/>
          <p:cNvPicPr preferRelativeResize="0"/>
          <p:nvPr/>
        </p:nvPicPr>
        <p:blipFill>
          <a:blip r:embed="rId3">
            <a:alphaModFix/>
          </a:blip>
          <a:stretch>
            <a:fillRect/>
          </a:stretch>
        </p:blipFill>
        <p:spPr>
          <a:xfrm>
            <a:off x="3003447" y="2693097"/>
            <a:ext cx="2607350" cy="2049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Name and claim your fixed mindset</a:t>
            </a:r>
            <a:endParaRPr>
              <a:solidFill>
                <a:srgbClr val="000000"/>
              </a:solidFill>
            </a:endParaRPr>
          </a:p>
        </p:txBody>
      </p:sp>
      <p:sp>
        <p:nvSpPr>
          <p:cNvPr id="222" name="Google Shape;222;p3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2"/>
              </a:buClr>
              <a:buSzPts val="1100"/>
              <a:buFont typeface="Arial"/>
              <a:buNone/>
            </a:pPr>
            <a:r>
              <a:rPr lang="en" sz="2000">
                <a:solidFill>
                  <a:srgbClr val="000000"/>
                </a:solidFill>
              </a:rPr>
              <a:t>•Watch for your fixed mindset triggers</a:t>
            </a:r>
            <a:endParaRPr sz="2000">
              <a:solidFill>
                <a:srgbClr val="000000"/>
              </a:solidFill>
            </a:endParaRPr>
          </a:p>
          <a:p>
            <a:pPr marL="0" lvl="0" indent="0" algn="l" rtl="0">
              <a:spcBef>
                <a:spcPts val="500"/>
              </a:spcBef>
              <a:spcAft>
                <a:spcPts val="0"/>
              </a:spcAft>
              <a:buClr>
                <a:schemeClr val="dk2"/>
              </a:buClr>
              <a:buSzPts val="1100"/>
              <a:buFont typeface="Arial"/>
              <a:buNone/>
            </a:pPr>
            <a:r>
              <a:rPr lang="en" sz="2000">
                <a:solidFill>
                  <a:srgbClr val="000000"/>
                </a:solidFill>
              </a:rPr>
              <a:t>•Name and claim your fixed mindset</a:t>
            </a:r>
            <a:endParaRPr sz="2000">
              <a:solidFill>
                <a:srgbClr val="000000"/>
              </a:solidFill>
            </a:endParaRPr>
          </a:p>
          <a:p>
            <a:pPr marL="0" lvl="0" indent="0" algn="l" rtl="0">
              <a:spcBef>
                <a:spcPts val="500"/>
              </a:spcBef>
              <a:spcAft>
                <a:spcPts val="0"/>
              </a:spcAft>
              <a:buClr>
                <a:schemeClr val="dk2"/>
              </a:buClr>
              <a:buSzPts val="1100"/>
              <a:buFont typeface="Arial"/>
              <a:buNone/>
            </a:pPr>
            <a:r>
              <a:rPr lang="en" sz="2000">
                <a:solidFill>
                  <a:srgbClr val="000000"/>
                </a:solidFill>
              </a:rPr>
              <a:t>•Your persona is trying to protect you</a:t>
            </a:r>
            <a:endParaRPr sz="2000">
              <a:solidFill>
                <a:srgbClr val="000000"/>
              </a:solidFill>
            </a:endParaRPr>
          </a:p>
          <a:p>
            <a:pPr marL="0" lvl="0" indent="0" algn="l" rtl="0">
              <a:spcBef>
                <a:spcPts val="500"/>
              </a:spcBef>
              <a:spcAft>
                <a:spcPts val="0"/>
              </a:spcAft>
              <a:buClr>
                <a:schemeClr val="dk2"/>
              </a:buClr>
              <a:buSzPts val="1100"/>
              <a:buFont typeface="Arial"/>
              <a:buNone/>
            </a:pPr>
            <a:r>
              <a:rPr lang="en" sz="2000">
                <a:solidFill>
                  <a:srgbClr val="000000"/>
                </a:solidFill>
              </a:rPr>
              <a:t>•Get your persona to join you in the growth mindset</a:t>
            </a:r>
            <a:endParaRPr sz="2000">
              <a:solidFill>
                <a:srgbClr val="000000"/>
              </a:solidFill>
            </a:endParaRPr>
          </a:p>
          <a:p>
            <a:pPr marL="0" lvl="0" indent="0" algn="l" rtl="0">
              <a:spcBef>
                <a:spcPts val="500"/>
              </a:spcBef>
              <a:spcAft>
                <a:spcPts val="0"/>
              </a:spcAft>
              <a:buClr>
                <a:schemeClr val="dk2"/>
              </a:buClr>
              <a:buSzPts val="1100"/>
              <a:buFont typeface="Arial"/>
              <a:buNone/>
            </a:pPr>
            <a:r>
              <a:rPr lang="en" sz="2000">
                <a:solidFill>
                  <a:srgbClr val="000000"/>
                </a:solidFill>
              </a:rPr>
              <a:t>•Set small goals. What will you do next time?</a:t>
            </a:r>
            <a:endParaRPr sz="2000">
              <a:solidFill>
                <a:srgbClr val="000000"/>
              </a:solidFill>
            </a:endParaRPr>
          </a:p>
          <a:p>
            <a:pPr marL="0" lvl="0" indent="0" algn="l" rtl="0">
              <a:spcBef>
                <a:spcPts val="500"/>
              </a:spcBef>
              <a:spcAft>
                <a:spcPts val="0"/>
              </a:spcAft>
              <a:buClr>
                <a:schemeClr val="dk2"/>
              </a:buClr>
              <a:buSzPts val="1100"/>
              <a:buFont typeface="Arial"/>
              <a:buNone/>
            </a:pPr>
            <a:r>
              <a:rPr lang="en" sz="2000">
                <a:solidFill>
                  <a:srgbClr val="000000"/>
                </a:solidFill>
              </a:rPr>
              <a:t>•Children can have fixed mindset personas too</a:t>
            </a:r>
            <a:endParaRPr sz="2000">
              <a:solidFill>
                <a:srgbClr val="000000"/>
              </a:solidFill>
            </a:endParaRPr>
          </a:p>
          <a:p>
            <a:pPr marL="0" lvl="0" indent="0" algn="l" rtl="0">
              <a:spcBef>
                <a:spcPts val="0"/>
              </a:spcBef>
              <a:spcAft>
                <a:spcPts val="1600"/>
              </a:spcAft>
              <a:buNone/>
            </a:pPr>
            <a:endParaRPr/>
          </a:p>
        </p:txBody>
      </p:sp>
      <p:pic>
        <p:nvPicPr>
          <p:cNvPr id="223" name="Google Shape;223;p39"/>
          <p:cNvPicPr preferRelativeResize="0"/>
          <p:nvPr/>
        </p:nvPicPr>
        <p:blipFill>
          <a:blip r:embed="rId3">
            <a:alphaModFix/>
          </a:blip>
          <a:stretch>
            <a:fillRect/>
          </a:stretch>
        </p:blipFill>
        <p:spPr>
          <a:xfrm>
            <a:off x="6433372" y="1245525"/>
            <a:ext cx="2237100" cy="265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Transmitting a Growth Mindset Children</a:t>
            </a:r>
            <a:endParaRPr>
              <a:solidFill>
                <a:srgbClr val="000000"/>
              </a:solidFill>
            </a:endParaRPr>
          </a:p>
        </p:txBody>
      </p:sp>
      <p:sp>
        <p:nvSpPr>
          <p:cNvPr id="229" name="Google Shape;229;p4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2"/>
              </a:buClr>
              <a:buSzPts val="1100"/>
              <a:buFont typeface="Arial"/>
              <a:buNone/>
            </a:pPr>
            <a:r>
              <a:rPr lang="en">
                <a:solidFill>
                  <a:srgbClr val="000000"/>
                </a:solidFill>
              </a:rPr>
              <a:t>•Growth mindset is not automatically transmitted to children</a:t>
            </a:r>
            <a:endParaRPr>
              <a:solidFill>
                <a:srgbClr val="000000"/>
              </a:solidFill>
            </a:endParaRPr>
          </a:p>
          <a:p>
            <a:pPr marL="0" lvl="0" indent="0" algn="l" rtl="0">
              <a:spcBef>
                <a:spcPts val="500"/>
              </a:spcBef>
              <a:spcAft>
                <a:spcPts val="0"/>
              </a:spcAft>
              <a:buClr>
                <a:schemeClr val="dk2"/>
              </a:buClr>
              <a:buSzPts val="1100"/>
              <a:buFont typeface="Arial"/>
              <a:buNone/>
            </a:pPr>
            <a:r>
              <a:rPr lang="en">
                <a:solidFill>
                  <a:srgbClr val="000000"/>
                </a:solidFill>
              </a:rPr>
              <a:t>•Focus on the process &amp; connect it to the outcome</a:t>
            </a:r>
            <a:endParaRPr>
              <a:solidFill>
                <a:srgbClr val="000000"/>
              </a:solidFill>
            </a:endParaRPr>
          </a:p>
          <a:p>
            <a:pPr marL="0" lvl="0" indent="0" algn="l" rtl="0">
              <a:spcBef>
                <a:spcPts val="500"/>
              </a:spcBef>
              <a:spcAft>
                <a:spcPts val="0"/>
              </a:spcAft>
              <a:buClr>
                <a:schemeClr val="dk2"/>
              </a:buClr>
              <a:buSzPts val="1100"/>
              <a:buFont typeface="Arial"/>
              <a:buNone/>
            </a:pPr>
            <a:r>
              <a:rPr lang="en">
                <a:solidFill>
                  <a:srgbClr val="000000"/>
                </a:solidFill>
              </a:rPr>
              <a:t>•Collaborate on the learning process</a:t>
            </a:r>
            <a:endParaRPr>
              <a:solidFill>
                <a:srgbClr val="000000"/>
              </a:solidFill>
            </a:endParaRPr>
          </a:p>
          <a:p>
            <a:pPr marL="0" lvl="0" indent="0" algn="l" rtl="0">
              <a:spcBef>
                <a:spcPts val="500"/>
              </a:spcBef>
              <a:spcAft>
                <a:spcPts val="0"/>
              </a:spcAft>
              <a:buClr>
                <a:schemeClr val="dk2"/>
              </a:buClr>
              <a:buSzPts val="1100"/>
              <a:buFont typeface="Arial"/>
              <a:buNone/>
            </a:pPr>
            <a:r>
              <a:rPr lang="en">
                <a:solidFill>
                  <a:srgbClr val="000000"/>
                </a:solidFill>
              </a:rPr>
              <a:t>•Link to larger goals</a:t>
            </a:r>
            <a:endParaRPr>
              <a:solidFill>
                <a:srgbClr val="000000"/>
              </a:solidFill>
            </a:endParaRPr>
          </a:p>
          <a:p>
            <a:pPr marL="0" lvl="0" indent="0" algn="l" rtl="0">
              <a:spcBef>
                <a:spcPts val="500"/>
              </a:spcBef>
              <a:spcAft>
                <a:spcPts val="0"/>
              </a:spcAft>
              <a:buClr>
                <a:schemeClr val="dk2"/>
              </a:buClr>
              <a:buSzPts val="1100"/>
              <a:buFont typeface="Arial"/>
              <a:buNone/>
            </a:pPr>
            <a:r>
              <a:rPr lang="en">
                <a:solidFill>
                  <a:srgbClr val="000000"/>
                </a:solidFill>
              </a:rPr>
              <a:t>•Treat failures as beneficial to learning</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can you reach out to for help? </a:t>
            </a:r>
            <a:endParaRPr/>
          </a:p>
        </p:txBody>
      </p:sp>
      <p:pic>
        <p:nvPicPr>
          <p:cNvPr id="235" name="Google Shape;235;p41"/>
          <p:cNvPicPr preferRelativeResize="0"/>
          <p:nvPr/>
        </p:nvPicPr>
        <p:blipFill>
          <a:blip r:embed="rId3">
            <a:alphaModFix/>
          </a:blip>
          <a:stretch>
            <a:fillRect/>
          </a:stretch>
        </p:blipFill>
        <p:spPr>
          <a:xfrm>
            <a:off x="913200" y="1518950"/>
            <a:ext cx="2816000" cy="2816000"/>
          </a:xfrm>
          <a:prstGeom prst="rect">
            <a:avLst/>
          </a:prstGeom>
          <a:noFill/>
          <a:ln>
            <a:noFill/>
          </a:ln>
        </p:spPr>
      </p:pic>
      <p:sp>
        <p:nvSpPr>
          <p:cNvPr id="236" name="Google Shape;236;p41"/>
          <p:cNvSpPr txBox="1"/>
          <p:nvPr/>
        </p:nvSpPr>
        <p:spPr>
          <a:xfrm>
            <a:off x="4562900" y="1383150"/>
            <a:ext cx="3269700" cy="17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Playfair Display"/>
                <a:ea typeface="Playfair Display"/>
                <a:cs typeface="Playfair Display"/>
                <a:sym typeface="Playfair Display"/>
              </a:rPr>
              <a:t>School Counselors</a:t>
            </a:r>
            <a:endParaRPr sz="1800">
              <a:latin typeface="Playfair Display"/>
              <a:ea typeface="Playfair Display"/>
              <a:cs typeface="Playfair Display"/>
              <a:sym typeface="Playfair Display"/>
            </a:endParaRPr>
          </a:p>
          <a:p>
            <a:pPr marL="0" lvl="0" indent="0" algn="ctr" rtl="0">
              <a:spcBef>
                <a:spcPts val="0"/>
              </a:spcBef>
              <a:spcAft>
                <a:spcPts val="0"/>
              </a:spcAft>
              <a:buNone/>
            </a:pPr>
            <a:r>
              <a:rPr lang="en" sz="1800">
                <a:latin typeface="Playfair Display"/>
                <a:ea typeface="Playfair Display"/>
                <a:cs typeface="Playfair Display"/>
                <a:sym typeface="Playfair Display"/>
              </a:rPr>
              <a:t>Teachers</a:t>
            </a:r>
            <a:endParaRPr sz="1800">
              <a:latin typeface="Playfair Display"/>
              <a:ea typeface="Playfair Display"/>
              <a:cs typeface="Playfair Display"/>
              <a:sym typeface="Playfair Display"/>
            </a:endParaRPr>
          </a:p>
          <a:p>
            <a:pPr marL="0" lvl="0" indent="0" algn="ctr" rtl="0">
              <a:spcBef>
                <a:spcPts val="0"/>
              </a:spcBef>
              <a:spcAft>
                <a:spcPts val="0"/>
              </a:spcAft>
              <a:buNone/>
            </a:pPr>
            <a:r>
              <a:rPr lang="en" sz="1800">
                <a:latin typeface="Playfair Display"/>
                <a:ea typeface="Playfair Display"/>
                <a:cs typeface="Playfair Display"/>
                <a:sym typeface="Playfair Display"/>
              </a:rPr>
              <a:t>Academic Advisors</a:t>
            </a:r>
            <a:endParaRPr sz="1800">
              <a:latin typeface="Playfair Display"/>
              <a:ea typeface="Playfair Display"/>
              <a:cs typeface="Playfair Display"/>
              <a:sym typeface="Playfair Display"/>
            </a:endParaRPr>
          </a:p>
          <a:p>
            <a:pPr marL="0" lvl="0" indent="0" algn="ctr" rtl="0">
              <a:spcBef>
                <a:spcPts val="0"/>
              </a:spcBef>
              <a:spcAft>
                <a:spcPts val="0"/>
              </a:spcAft>
              <a:buNone/>
            </a:pPr>
            <a:r>
              <a:rPr lang="en" sz="1800">
                <a:latin typeface="Playfair Display"/>
                <a:ea typeface="Playfair Display"/>
                <a:cs typeface="Playfair Display"/>
                <a:sym typeface="Playfair Display"/>
              </a:rPr>
              <a:t>School Psychologists</a:t>
            </a:r>
            <a:endParaRPr sz="1800">
              <a:latin typeface="Playfair Display"/>
              <a:ea typeface="Playfair Display"/>
              <a:cs typeface="Playfair Display"/>
              <a:sym typeface="Playfair Display"/>
            </a:endParaRPr>
          </a:p>
          <a:p>
            <a:pPr marL="0" lvl="0" indent="0" algn="ctr" rtl="0">
              <a:spcBef>
                <a:spcPts val="0"/>
              </a:spcBef>
              <a:spcAft>
                <a:spcPts val="0"/>
              </a:spcAft>
              <a:buNone/>
            </a:pPr>
            <a:r>
              <a:rPr lang="en" sz="1800">
                <a:latin typeface="Playfair Display"/>
                <a:ea typeface="Playfair Display"/>
                <a:cs typeface="Playfair Display"/>
                <a:sym typeface="Playfair Display"/>
              </a:rPr>
              <a:t>Administrators</a:t>
            </a:r>
            <a:endParaRPr sz="1800">
              <a:latin typeface="Playfair Display"/>
              <a:ea typeface="Playfair Display"/>
              <a:cs typeface="Playfair Display"/>
              <a:sym typeface="Playfair Display"/>
            </a:endParaRPr>
          </a:p>
          <a:p>
            <a:pPr marL="0" lvl="0" indent="0" algn="ctr" rtl="0">
              <a:spcBef>
                <a:spcPts val="0"/>
              </a:spcBef>
              <a:spcAft>
                <a:spcPts val="0"/>
              </a:spcAft>
              <a:buNone/>
            </a:pPr>
            <a:r>
              <a:rPr lang="en" sz="1800">
                <a:latin typeface="Playfair Display"/>
                <a:ea typeface="Playfair Display"/>
                <a:cs typeface="Playfair Display"/>
                <a:sym typeface="Playfair Display"/>
              </a:rPr>
              <a:t>Outside Counselors</a:t>
            </a:r>
            <a:endParaRPr sz="1800">
              <a:latin typeface="Playfair Display"/>
              <a:ea typeface="Playfair Display"/>
              <a:cs typeface="Playfair Display"/>
              <a:sym typeface="Playfair Display"/>
            </a:endParaRPr>
          </a:p>
          <a:p>
            <a:pPr marL="0" lvl="0" indent="0" algn="ctr" rtl="0">
              <a:spcBef>
                <a:spcPts val="0"/>
              </a:spcBef>
              <a:spcAft>
                <a:spcPts val="0"/>
              </a:spcAft>
              <a:buNone/>
            </a:pPr>
            <a:endParaRPr sz="2400">
              <a:latin typeface="Playfair Display"/>
              <a:ea typeface="Playfair Display"/>
              <a:cs typeface="Playfair Display"/>
              <a:sym typeface="Playfair Display"/>
            </a:endParaRPr>
          </a:p>
          <a:p>
            <a:pPr marL="0" lvl="0" indent="0" algn="ctr" rtl="0">
              <a:spcBef>
                <a:spcPts val="0"/>
              </a:spcBef>
              <a:spcAft>
                <a:spcPts val="0"/>
              </a:spcAft>
              <a:buNone/>
            </a:pPr>
            <a:endParaRPr sz="24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 Participants will...</a:t>
            </a:r>
            <a:endParaRPr/>
          </a:p>
        </p:txBody>
      </p:sp>
      <p:sp>
        <p:nvSpPr>
          <p:cNvPr id="71" name="Google Shape;71;p15"/>
          <p:cNvSpPr txBox="1">
            <a:spLocks noGrp="1"/>
          </p:cNvSpPr>
          <p:nvPr>
            <p:ph type="body" idx="1"/>
          </p:nvPr>
        </p:nvSpPr>
        <p:spPr>
          <a:xfrm>
            <a:off x="311700" y="1141500"/>
            <a:ext cx="8520600" cy="34275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Assess their own mindset</a:t>
            </a:r>
            <a:endParaRPr sz="2000"/>
          </a:p>
          <a:p>
            <a:pPr marL="457200" lvl="0" indent="-355600" algn="l" rtl="0">
              <a:lnSpc>
                <a:spcPct val="150000"/>
              </a:lnSpc>
              <a:spcBef>
                <a:spcPts val="0"/>
              </a:spcBef>
              <a:spcAft>
                <a:spcPts val="0"/>
              </a:spcAft>
              <a:buSzPts val="2000"/>
              <a:buChar char="●"/>
            </a:pPr>
            <a:r>
              <a:rPr lang="en" sz="2000"/>
              <a:t>Understand what is a fixed mindset</a:t>
            </a:r>
            <a:endParaRPr sz="2000"/>
          </a:p>
          <a:p>
            <a:pPr marL="457200" lvl="0" indent="-355600" algn="l" rtl="0">
              <a:lnSpc>
                <a:spcPct val="150000"/>
              </a:lnSpc>
              <a:spcBef>
                <a:spcPts val="0"/>
              </a:spcBef>
              <a:spcAft>
                <a:spcPts val="0"/>
              </a:spcAft>
              <a:buSzPts val="2000"/>
              <a:buChar char="●"/>
            </a:pPr>
            <a:r>
              <a:rPr lang="en" sz="2000"/>
              <a:t>Understand what is a growth mindset</a:t>
            </a:r>
            <a:endParaRPr sz="2000"/>
          </a:p>
          <a:p>
            <a:pPr marL="457200" lvl="0" indent="-355600" algn="l" rtl="0">
              <a:lnSpc>
                <a:spcPct val="150000"/>
              </a:lnSpc>
              <a:spcBef>
                <a:spcPts val="0"/>
              </a:spcBef>
              <a:spcAft>
                <a:spcPts val="0"/>
              </a:spcAft>
              <a:buSzPts val="2000"/>
              <a:buChar char="●"/>
            </a:pPr>
            <a:r>
              <a:rPr lang="en" sz="2000"/>
              <a:t>Understand brain development</a:t>
            </a:r>
            <a:endParaRPr sz="2000"/>
          </a:p>
          <a:p>
            <a:pPr marL="457200" lvl="0" indent="-355600" algn="l" rtl="0">
              <a:lnSpc>
                <a:spcPct val="150000"/>
              </a:lnSpc>
              <a:spcBef>
                <a:spcPts val="0"/>
              </a:spcBef>
              <a:spcAft>
                <a:spcPts val="0"/>
              </a:spcAft>
              <a:buSzPts val="2000"/>
              <a:buChar char="●"/>
            </a:pPr>
            <a:r>
              <a:rPr lang="en" sz="2000"/>
              <a:t>Understand how mindset affects learning and behavior</a:t>
            </a:r>
            <a:endParaRPr sz="2000"/>
          </a:p>
          <a:p>
            <a:pPr marL="457200" lvl="0" indent="-355600" algn="l" rtl="0">
              <a:lnSpc>
                <a:spcPct val="150000"/>
              </a:lnSpc>
              <a:spcBef>
                <a:spcPts val="0"/>
              </a:spcBef>
              <a:spcAft>
                <a:spcPts val="0"/>
              </a:spcAft>
              <a:buSzPts val="2000"/>
              <a:buChar char="●"/>
            </a:pPr>
            <a:r>
              <a:rPr lang="en" sz="2000"/>
              <a:t>Gain strategies for reinforcing a growth mindset in their children and themselves</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a:t>
            </a:r>
            <a:endParaRPr/>
          </a:p>
        </p:txBody>
      </p:sp>
      <p:sp>
        <p:nvSpPr>
          <p:cNvPr id="242" name="Google Shape;242;p4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ctr" rtl="0">
              <a:lnSpc>
                <a:spcPct val="200000"/>
              </a:lnSpc>
              <a:spcBef>
                <a:spcPts val="500"/>
              </a:spcBef>
              <a:spcAft>
                <a:spcPts val="0"/>
              </a:spcAft>
              <a:buNone/>
            </a:pPr>
            <a:endParaRPr sz="2400">
              <a:solidFill>
                <a:srgbClr val="4D4D4F"/>
              </a:solidFill>
            </a:endParaRPr>
          </a:p>
          <a:p>
            <a:pPr marL="0" lvl="0" indent="0" algn="ctr" rtl="0">
              <a:lnSpc>
                <a:spcPct val="200000"/>
              </a:lnSpc>
              <a:spcBef>
                <a:spcPts val="1200"/>
              </a:spcBef>
              <a:spcAft>
                <a:spcPts val="0"/>
              </a:spcAft>
              <a:buNone/>
            </a:pPr>
            <a:r>
              <a:rPr lang="en" sz="2400">
                <a:solidFill>
                  <a:srgbClr val="4D4D4F"/>
                </a:solidFill>
              </a:rPr>
              <a:t>Which of these strategies would you be most likely to use with your children?</a:t>
            </a:r>
            <a:endParaRPr sz="2400">
              <a:solidFill>
                <a:srgbClr val="4D4D4F"/>
              </a:solidFill>
            </a:endParaRPr>
          </a:p>
          <a:p>
            <a:pPr marL="0" lvl="0" indent="0" algn="l" rtl="0">
              <a:lnSpc>
                <a:spcPct val="200000"/>
              </a:lnSpc>
              <a:spcBef>
                <a:spcPts val="1200"/>
              </a:spcBef>
              <a:spcAft>
                <a:spcPts val="1600"/>
              </a:spcAft>
              <a:buNone/>
            </a:pP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pic>
        <p:nvPicPr>
          <p:cNvPr id="248" name="Google Shape;248;p43"/>
          <p:cNvPicPr preferRelativeResize="0"/>
          <p:nvPr/>
        </p:nvPicPr>
        <p:blipFill>
          <a:blip r:embed="rId3">
            <a:alphaModFix/>
          </a:blip>
          <a:stretch>
            <a:fillRect/>
          </a:stretch>
        </p:blipFill>
        <p:spPr>
          <a:xfrm>
            <a:off x="1893175" y="1234063"/>
            <a:ext cx="5357651" cy="356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Assess your Mindset</a:t>
            </a:r>
            <a:endParaRPr/>
          </a:p>
        </p:txBody>
      </p:sp>
      <p:sp>
        <p:nvSpPr>
          <p:cNvPr id="77" name="Google Shape;77;p16"/>
          <p:cNvSpPr txBox="1">
            <a:spLocks noGrp="1"/>
          </p:cNvSpPr>
          <p:nvPr>
            <p:ph type="body" idx="1"/>
          </p:nvPr>
        </p:nvSpPr>
        <p:spPr>
          <a:xfrm>
            <a:off x="123050" y="1325025"/>
            <a:ext cx="8520600" cy="312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600" b="1" u="sng">
                <a:solidFill>
                  <a:schemeClr val="hlink"/>
                </a:solidFill>
                <a:hlinkClick r:id="rId3"/>
              </a:rPr>
              <a:t>http://blog.mindsetworks.com/what-is-my-mindset</a:t>
            </a:r>
            <a:endParaRPr sz="2600" b="1"/>
          </a:p>
          <a:p>
            <a:pPr marL="0" lvl="0" indent="0" algn="ctr" rtl="0">
              <a:lnSpc>
                <a:spcPct val="150000"/>
              </a:lnSpc>
              <a:spcBef>
                <a:spcPts val="1000"/>
              </a:spcBef>
              <a:spcAft>
                <a:spcPts val="0"/>
              </a:spcAft>
              <a:buNone/>
            </a:pPr>
            <a:endParaRPr sz="2600" b="1"/>
          </a:p>
          <a:p>
            <a:pPr marL="0" lvl="0" indent="0" algn="ctr" rtl="0">
              <a:lnSpc>
                <a:spcPct val="150000"/>
              </a:lnSpc>
              <a:spcBef>
                <a:spcPts val="1000"/>
              </a:spcBef>
              <a:spcAft>
                <a:spcPts val="0"/>
              </a:spcAft>
              <a:buNone/>
            </a:pPr>
            <a:endParaRPr sz="2600" b="1"/>
          </a:p>
          <a:p>
            <a:pPr marL="0" lvl="0" indent="0" algn="l" rtl="0">
              <a:spcBef>
                <a:spcPts val="1000"/>
              </a:spcBef>
              <a:spcAft>
                <a:spcPts val="1600"/>
              </a:spcAft>
              <a:buNone/>
            </a:pPr>
            <a:endParaRPr sz="1400"/>
          </a:p>
        </p:txBody>
      </p:sp>
      <p:pic>
        <p:nvPicPr>
          <p:cNvPr id="78" name="Google Shape;78;p16"/>
          <p:cNvPicPr preferRelativeResize="0"/>
          <p:nvPr/>
        </p:nvPicPr>
        <p:blipFill>
          <a:blip r:embed="rId4">
            <a:alphaModFix/>
          </a:blip>
          <a:stretch>
            <a:fillRect/>
          </a:stretch>
        </p:blipFill>
        <p:spPr>
          <a:xfrm>
            <a:off x="3337400" y="2304525"/>
            <a:ext cx="2469200" cy="246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Fixed vs. Growth Mindset</a:t>
            </a:r>
            <a:endParaRPr/>
          </a:p>
        </p:txBody>
      </p:sp>
      <p:pic>
        <p:nvPicPr>
          <p:cNvPr id="84" name="Google Shape;84;p17"/>
          <p:cNvPicPr preferRelativeResize="0"/>
          <p:nvPr/>
        </p:nvPicPr>
        <p:blipFill>
          <a:blip r:embed="rId3">
            <a:alphaModFix/>
          </a:blip>
          <a:stretch>
            <a:fillRect/>
          </a:stretch>
        </p:blipFill>
        <p:spPr>
          <a:xfrm>
            <a:off x="1520713" y="1152175"/>
            <a:ext cx="6102565"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Fixed Mindset?</a:t>
            </a:r>
            <a:endParaRPr/>
          </a:p>
        </p:txBody>
      </p:sp>
      <p:sp>
        <p:nvSpPr>
          <p:cNvPr id="90" name="Google Shape;90;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The idea that intelligence is fixed, or predetermined, at birth</a:t>
            </a:r>
            <a:endParaRPr sz="2200"/>
          </a:p>
          <a:p>
            <a:pPr marL="457200" lvl="0" indent="-368300" algn="l" rtl="0">
              <a:lnSpc>
                <a:spcPct val="150000"/>
              </a:lnSpc>
              <a:spcBef>
                <a:spcPts val="0"/>
              </a:spcBef>
              <a:spcAft>
                <a:spcPts val="0"/>
              </a:spcAft>
              <a:buSzPts val="2200"/>
              <a:buChar char="●"/>
            </a:pPr>
            <a:r>
              <a:rPr lang="en" sz="2200"/>
              <a:t>Some people are born with the ability to succeed at certain tasks</a:t>
            </a:r>
            <a:endParaRPr sz="2200"/>
          </a:p>
          <a:p>
            <a:pPr marL="457200" lvl="0" indent="-368300" algn="l" rtl="0">
              <a:lnSpc>
                <a:spcPct val="150000"/>
              </a:lnSpc>
              <a:spcBef>
                <a:spcPts val="0"/>
              </a:spcBef>
              <a:spcAft>
                <a:spcPts val="0"/>
              </a:spcAft>
              <a:buSzPts val="2200"/>
              <a:buChar char="●"/>
            </a:pPr>
            <a:r>
              <a:rPr lang="en" sz="2200"/>
              <a:t>The brain is rigid in its thinking</a:t>
            </a:r>
            <a:endParaRPr sz="2200"/>
          </a:p>
          <a:p>
            <a:pPr marL="457200" lvl="0" indent="-368300" algn="l" rtl="0">
              <a:lnSpc>
                <a:spcPct val="150000"/>
              </a:lnSpc>
              <a:spcBef>
                <a:spcPts val="0"/>
              </a:spcBef>
              <a:spcAft>
                <a:spcPts val="0"/>
              </a:spcAft>
              <a:buSzPts val="2200"/>
              <a:buChar char="●"/>
            </a:pPr>
            <a:r>
              <a:rPr lang="en" sz="2200"/>
              <a:t>The brain does not change or grow over time</a:t>
            </a:r>
            <a:endParaRPr sz="2200"/>
          </a:p>
          <a:p>
            <a:pPr marL="457200" lvl="0" indent="-368300" algn="l" rtl="0">
              <a:lnSpc>
                <a:spcPct val="150000"/>
              </a:lnSpc>
              <a:spcBef>
                <a:spcPts val="0"/>
              </a:spcBef>
              <a:spcAft>
                <a:spcPts val="0"/>
              </a:spcAft>
              <a:buSzPts val="2200"/>
              <a:buChar char="●"/>
            </a:pPr>
            <a:r>
              <a:rPr lang="en" sz="2200" u="sng">
                <a:solidFill>
                  <a:schemeClr val="hlink"/>
                </a:solidFill>
                <a:hlinkClick r:id="rId3"/>
              </a:rPr>
              <a:t>Stuck on an Escalator</a:t>
            </a:r>
            <a:endParaRPr sz="2200"/>
          </a:p>
          <a:p>
            <a:pPr marL="457200" lvl="0" indent="0" algn="l" rtl="0">
              <a:lnSpc>
                <a:spcPct val="150000"/>
              </a:lnSpc>
              <a:spcBef>
                <a:spcPts val="1600"/>
              </a:spcBef>
              <a:spcAft>
                <a:spcPts val="1600"/>
              </a:spcAft>
              <a:buNone/>
            </a:pP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Growth Mindset?</a:t>
            </a:r>
            <a:endParaRPr/>
          </a:p>
        </p:txBody>
      </p:sp>
      <p:sp>
        <p:nvSpPr>
          <p:cNvPr id="96" name="Google Shape;96;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68300" algn="l" rtl="0">
              <a:lnSpc>
                <a:spcPct val="200000"/>
              </a:lnSpc>
              <a:spcBef>
                <a:spcPts val="0"/>
              </a:spcBef>
              <a:spcAft>
                <a:spcPts val="0"/>
              </a:spcAft>
              <a:buSzPts val="2200"/>
              <a:buChar char="●"/>
            </a:pPr>
            <a:r>
              <a:rPr lang="en" sz="2200"/>
              <a:t>Intelligence can grow and change with effort and hard work</a:t>
            </a:r>
            <a:endParaRPr sz="2200"/>
          </a:p>
          <a:p>
            <a:pPr marL="457200" lvl="0" indent="-368300" algn="l" rtl="0">
              <a:lnSpc>
                <a:spcPct val="200000"/>
              </a:lnSpc>
              <a:spcBef>
                <a:spcPts val="0"/>
              </a:spcBef>
              <a:spcAft>
                <a:spcPts val="0"/>
              </a:spcAft>
              <a:buSzPts val="2200"/>
              <a:buChar char="●"/>
            </a:pPr>
            <a:r>
              <a:rPr lang="en" sz="2200"/>
              <a:t>People can learn new tasks and skills with practice</a:t>
            </a:r>
            <a:endParaRPr sz="2200"/>
          </a:p>
          <a:p>
            <a:pPr marL="457200" lvl="0" indent="-368300" algn="l" rtl="0">
              <a:lnSpc>
                <a:spcPct val="200000"/>
              </a:lnSpc>
              <a:spcBef>
                <a:spcPts val="0"/>
              </a:spcBef>
              <a:spcAft>
                <a:spcPts val="0"/>
              </a:spcAft>
              <a:buSzPts val="2200"/>
              <a:buChar char="●"/>
            </a:pPr>
            <a:r>
              <a:rPr lang="en" sz="2200"/>
              <a:t>The brain is flexible, malleable &amp; adaptable in its thinking</a:t>
            </a:r>
            <a:endParaRPr sz="2200"/>
          </a:p>
          <a:p>
            <a:pPr marL="457200" lvl="0" indent="-368300" algn="l" rtl="0">
              <a:lnSpc>
                <a:spcPct val="200000"/>
              </a:lnSpc>
              <a:spcBef>
                <a:spcPts val="0"/>
              </a:spcBef>
              <a:spcAft>
                <a:spcPts val="0"/>
              </a:spcAft>
              <a:buSzPts val="2200"/>
              <a:buChar char="●"/>
            </a:pPr>
            <a:r>
              <a:rPr lang="en" sz="2200"/>
              <a:t>The brain CAN change or grow over time</a:t>
            </a:r>
            <a:endParaRPr sz="2200"/>
          </a:p>
          <a:p>
            <a:pPr marL="457200" lvl="0" indent="-368300" algn="l" rtl="0">
              <a:lnSpc>
                <a:spcPct val="200000"/>
              </a:lnSpc>
              <a:spcBef>
                <a:spcPts val="0"/>
              </a:spcBef>
              <a:spcAft>
                <a:spcPts val="0"/>
              </a:spcAft>
              <a:buSzPts val="2200"/>
              <a:buChar char="●"/>
            </a:pPr>
            <a:r>
              <a:rPr lang="en" sz="2200"/>
              <a:t>The brain has the quality of neuroplasticity</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337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Neuroplasticity</a:t>
            </a:r>
            <a:endParaRPr/>
          </a:p>
        </p:txBody>
      </p:sp>
      <p:pic>
        <p:nvPicPr>
          <p:cNvPr id="102" name="Google Shape;102;p20" descr="The Sentis Brain Animation Series takes you on a tour of the brain through a series of short and sharp animations.&#10;&#10;The fourth in the series explains how our most complex organ is capable of changing throughout our lives. This inspiring animation demonstrates how we all have the ability to learn and change by rewiring our brains.&#10;&#10;Who is Sentis? We are a global team assisting individuals and organisations change their lives for the better.&#10;&#10;The human mind is our focus and we believe the mind is an individual's most important performance tool.&#10;&#10;We are the world leaders in the application of psychology and neuroscience to safety, leadership development, and wellbeing in the workplace.&#10;&#10;Find out more at http://www.sentis.com.au/&#10;&#10;If you could like to discuss how we can create animation and video as part of a tailored training program for your organisation contact us today. http://www.sentis.com.au/contact/" title="Neuroplasticity">
            <a:hlinkClick r:id="rId3"/>
          </p:cNvPr>
          <p:cNvPicPr preferRelativeResize="0"/>
          <p:nvPr/>
        </p:nvPicPr>
        <p:blipFill>
          <a:blip r:embed="rId4">
            <a:alphaModFix/>
          </a:blip>
          <a:stretch>
            <a:fillRect/>
          </a:stretch>
        </p:blipFill>
        <p:spPr>
          <a:xfrm>
            <a:off x="1762800" y="1053425"/>
            <a:ext cx="5726975" cy="387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1477250"/>
            <a:ext cx="8520600" cy="7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How does Mindset affect Learning and Behavior?</a:t>
            </a:r>
            <a:endParaRPr sz="7200"/>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872</Words>
  <Application>Microsoft Office PowerPoint</Application>
  <PresentationFormat>On-screen Show (16:9)</PresentationFormat>
  <Paragraphs>112</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Montserrat</vt:lpstr>
      <vt:lpstr>Oswald</vt:lpstr>
      <vt:lpstr>Arial</vt:lpstr>
      <vt:lpstr>Roboto</vt:lpstr>
      <vt:lpstr>Calibri</vt:lpstr>
      <vt:lpstr>Playfair Display</vt:lpstr>
      <vt:lpstr>Pop</vt:lpstr>
      <vt:lpstr>How to Support A Growth Mindset</vt:lpstr>
      <vt:lpstr>Introduction</vt:lpstr>
      <vt:lpstr>Objectives: Participants will...</vt:lpstr>
      <vt:lpstr>Activity: Assess your Mindset</vt:lpstr>
      <vt:lpstr>Fixed vs. Growth Mindset</vt:lpstr>
      <vt:lpstr>What is a Fixed Mindset?</vt:lpstr>
      <vt:lpstr>What is a Growth Mindset?</vt:lpstr>
      <vt:lpstr>Neuroplasticity</vt:lpstr>
      <vt:lpstr>How does Mindset affect Learning and Behavior?</vt:lpstr>
      <vt:lpstr>Mindset can Drive Thoughts, Feelings, and Behaviors</vt:lpstr>
      <vt:lpstr>PowerPoint Presentation</vt:lpstr>
      <vt:lpstr>PowerPoint Presentation</vt:lpstr>
      <vt:lpstr>How can having a Growth Mindset help your Children?</vt:lpstr>
      <vt:lpstr>Strategies for Supporting Growth Mindset</vt:lpstr>
      <vt:lpstr>Have Realistic Expectations</vt:lpstr>
      <vt:lpstr>Teach Children about Neuroplasticity</vt:lpstr>
      <vt:lpstr>Teach Children about the Power of Yet</vt:lpstr>
      <vt:lpstr>Use If-Then Thinking</vt:lpstr>
      <vt:lpstr>Positively Model Making Mistakes </vt:lpstr>
      <vt:lpstr>How to Change your Mindset</vt:lpstr>
      <vt:lpstr>How to get there: Example </vt:lpstr>
      <vt:lpstr>Changing the Language: Examples</vt:lpstr>
      <vt:lpstr>Change the Way You Praise</vt:lpstr>
      <vt:lpstr>Growth Mindset Revisited: Equate growth mindset with sheer effort</vt:lpstr>
      <vt:lpstr>Growth Mindset Revisited: Ignoring Culture &amp; Context  </vt:lpstr>
      <vt:lpstr>Growth Mindset Revisited: Declaring you “have it” instead of taking the journey </vt:lpstr>
      <vt:lpstr>Name and claim your fixed mindset</vt:lpstr>
      <vt:lpstr>Transmitting a Growth Mindset Children</vt:lpstr>
      <vt:lpstr>Who can you reach out to for help? </vt:lpstr>
      <vt:lpstr>Reflection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Support A Growth Mindset</dc:title>
  <dc:creator>Pianta, Rebecca G.</dc:creator>
  <cp:lastModifiedBy>Candelario, Myla Z.</cp:lastModifiedBy>
  <cp:revision>4</cp:revision>
  <dcterms:modified xsi:type="dcterms:W3CDTF">2019-03-25T20:02:58Z</dcterms:modified>
</cp:coreProperties>
</file>