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6" r:id="rId3"/>
    <p:sldId id="277" r:id="rId4"/>
    <p:sldId id="278" r:id="rId5"/>
    <p:sldId id="293" r:id="rId6"/>
    <p:sldId id="279" r:id="rId7"/>
    <p:sldId id="294" r:id="rId8"/>
    <p:sldId id="280" r:id="rId9"/>
    <p:sldId id="281" r:id="rId10"/>
    <p:sldId id="282" r:id="rId11"/>
    <p:sldId id="296" r:id="rId12"/>
    <p:sldId id="283" r:id="rId13"/>
    <p:sldId id="295" r:id="rId14"/>
    <p:sldId id="284" r:id="rId15"/>
    <p:sldId id="285" r:id="rId16"/>
    <p:sldId id="286" r:id="rId17"/>
    <p:sldId id="297" r:id="rId18"/>
    <p:sldId id="287" r:id="rId19"/>
    <p:sldId id="288" r:id="rId20"/>
    <p:sldId id="298" r:id="rId21"/>
    <p:sldId id="299" r:id="rId22"/>
    <p:sldId id="289" r:id="rId23"/>
    <p:sldId id="290" r:id="rId24"/>
    <p:sldId id="29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13E3"/>
    <a:srgbClr val="2300F6"/>
    <a:srgbClr val="204D9E"/>
    <a:srgbClr val="95D600"/>
    <a:srgbClr val="0146AD"/>
    <a:srgbClr val="FF7900"/>
    <a:srgbClr val="F26722"/>
    <a:srgbClr val="3255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78391" autoAdjust="0"/>
  </p:normalViewPr>
  <p:slideViewPr>
    <p:cSldViewPr>
      <p:cViewPr varScale="1">
        <p:scale>
          <a:sx n="98" d="100"/>
          <a:sy n="98" d="100"/>
        </p:scale>
        <p:origin x="135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2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B67EB7-1658-491F-A33E-FE04BF7A64DE}" type="datetimeFigureOut">
              <a:rPr lang="en-US" smtClean="0"/>
              <a:pPr/>
              <a:t>2/8/2019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09146-75F5-49AB-A5ED-F0D06BED6E71}" type="slidenum">
              <a:rPr lang="en-US" smtClean="0"/>
              <a:pPr/>
              <a:t>‹#›</a:t>
            </a:fld>
            <a:endParaRPr lang="en-US"/>
          </a:p>
        </p:txBody>
      </p:sp>
    </p:spTree>
    <p:extLst>
      <p:ext uri="{BB962C8B-B14F-4D97-AF65-F5344CB8AC3E}">
        <p14:creationId xmlns:p14="http://schemas.microsoft.com/office/powerpoint/2010/main" val="825551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challenges to parenting?  Invite</a:t>
            </a:r>
            <a:r>
              <a:rPr lang="en-US" baseline="0" dirty="0" smtClean="0"/>
              <a:t> group to share then show transition of slide.  Patience with child, Trust your child is telling you the truth or trusting their peers, and Empathy especially when they roll their eyes at you or call you names.  </a:t>
            </a:r>
          </a:p>
        </p:txBody>
      </p:sp>
      <p:sp>
        <p:nvSpPr>
          <p:cNvPr id="4" name="Slide Number Placeholder 3"/>
          <p:cNvSpPr>
            <a:spLocks noGrp="1"/>
          </p:cNvSpPr>
          <p:nvPr>
            <p:ph type="sldNum" sz="quarter" idx="10"/>
          </p:nvPr>
        </p:nvSpPr>
        <p:spPr/>
        <p:txBody>
          <a:bodyPr/>
          <a:lstStyle/>
          <a:p>
            <a:fld id="{9AB09146-75F5-49AB-A5ED-F0D06BED6E71}" type="slidenum">
              <a:rPr lang="en-US" smtClean="0"/>
              <a:pPr/>
              <a:t>2</a:t>
            </a:fld>
            <a:endParaRPr lang="en-US"/>
          </a:p>
        </p:txBody>
      </p:sp>
    </p:spTree>
    <p:extLst>
      <p:ext uri="{BB962C8B-B14F-4D97-AF65-F5344CB8AC3E}">
        <p14:creationId xmlns:p14="http://schemas.microsoft.com/office/powerpoint/2010/main" val="341439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consistent</a:t>
            </a:r>
            <a:r>
              <a:rPr lang="en-US" baseline="0" dirty="0" smtClean="0"/>
              <a:t> and fair with every child.  The duration of the discipline may be different for each child but make sure it is fair for all.  “You always let her get away with that”.  </a:t>
            </a:r>
            <a:endParaRPr lang="en-US" dirty="0"/>
          </a:p>
        </p:txBody>
      </p:sp>
      <p:sp>
        <p:nvSpPr>
          <p:cNvPr id="4" name="Slide Number Placeholder 3"/>
          <p:cNvSpPr>
            <a:spLocks noGrp="1"/>
          </p:cNvSpPr>
          <p:nvPr>
            <p:ph type="sldNum" sz="quarter" idx="10"/>
          </p:nvPr>
        </p:nvSpPr>
        <p:spPr/>
        <p:txBody>
          <a:bodyPr/>
          <a:lstStyle/>
          <a:p>
            <a:fld id="{9AB09146-75F5-49AB-A5ED-F0D06BED6E71}" type="slidenum">
              <a:rPr lang="en-US" smtClean="0"/>
              <a:pPr/>
              <a:t>13</a:t>
            </a:fld>
            <a:endParaRPr lang="en-US"/>
          </a:p>
        </p:txBody>
      </p:sp>
    </p:spTree>
    <p:extLst>
      <p:ext uri="{BB962C8B-B14F-4D97-AF65-F5344CB8AC3E}">
        <p14:creationId xmlns:p14="http://schemas.microsoft.com/office/powerpoint/2010/main" val="3670634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Simple, clear and concise.</a:t>
            </a:r>
            <a:r>
              <a:rPr lang="en-US" baseline="0" dirty="0" smtClean="0"/>
              <a:t>  Don’t continue to repeat yourself.  </a:t>
            </a:r>
          </a:p>
          <a:p>
            <a:r>
              <a:rPr lang="en-US" baseline="0" dirty="0" smtClean="0"/>
              <a:t>Always follow through.  </a:t>
            </a:r>
          </a:p>
          <a:p>
            <a:r>
              <a:rPr lang="en-US" baseline="0" dirty="0" smtClean="0"/>
              <a:t>Avoid extremes.  Use short term consequences.  Grounded for the weekend.  No phone for the next two days.  Start small then work your way up.  No phone for two days, four days, one week.  </a:t>
            </a:r>
            <a:endParaRPr lang="en-US" dirty="0"/>
          </a:p>
        </p:txBody>
      </p:sp>
      <p:sp>
        <p:nvSpPr>
          <p:cNvPr id="4" name="Slide Number Placeholder 3"/>
          <p:cNvSpPr>
            <a:spLocks noGrp="1"/>
          </p:cNvSpPr>
          <p:nvPr>
            <p:ph type="sldNum" sz="quarter" idx="10"/>
          </p:nvPr>
        </p:nvSpPr>
        <p:spPr/>
        <p:txBody>
          <a:bodyPr/>
          <a:lstStyle/>
          <a:p>
            <a:fld id="{9AB09146-75F5-49AB-A5ED-F0D06BED6E71}" type="slidenum">
              <a:rPr lang="en-US" smtClean="0"/>
              <a:pPr/>
              <a:t>14</a:t>
            </a:fld>
            <a:endParaRPr lang="en-US"/>
          </a:p>
        </p:txBody>
      </p:sp>
    </p:spTree>
    <p:extLst>
      <p:ext uri="{BB962C8B-B14F-4D97-AF65-F5344CB8AC3E}">
        <p14:creationId xmlns:p14="http://schemas.microsoft.com/office/powerpoint/2010/main" val="1997039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Everything is a privilege</a:t>
            </a:r>
            <a:r>
              <a:rPr lang="en-US" baseline="0" dirty="0" smtClean="0"/>
              <a:t> even if you didn’t buy it for them or pay the bill for it.  </a:t>
            </a:r>
            <a:endParaRPr lang="en-US" dirty="0"/>
          </a:p>
        </p:txBody>
      </p:sp>
      <p:sp>
        <p:nvSpPr>
          <p:cNvPr id="4" name="Slide Number Placeholder 3"/>
          <p:cNvSpPr>
            <a:spLocks noGrp="1"/>
          </p:cNvSpPr>
          <p:nvPr>
            <p:ph type="sldNum" sz="quarter" idx="10"/>
          </p:nvPr>
        </p:nvSpPr>
        <p:spPr/>
        <p:txBody>
          <a:bodyPr/>
          <a:lstStyle/>
          <a:p>
            <a:fld id="{9AB09146-75F5-49AB-A5ED-F0D06BED6E71}" type="slidenum">
              <a:rPr lang="en-US" smtClean="0"/>
              <a:pPr/>
              <a:t>15</a:t>
            </a:fld>
            <a:endParaRPr lang="en-US"/>
          </a:p>
        </p:txBody>
      </p:sp>
    </p:spTree>
    <p:extLst>
      <p:ext uri="{BB962C8B-B14F-4D97-AF65-F5344CB8AC3E}">
        <p14:creationId xmlns:p14="http://schemas.microsoft.com/office/powerpoint/2010/main" val="854877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take away a sport if it helps them get their frustration out.  You can limit the time before or after such as picking up the child immediately after practice</a:t>
            </a:r>
            <a:r>
              <a:rPr lang="en-US" baseline="0" dirty="0" smtClean="0"/>
              <a:t> so they don’t hang out with friends.  </a:t>
            </a:r>
            <a:endParaRPr lang="en-US" dirty="0"/>
          </a:p>
        </p:txBody>
      </p:sp>
      <p:sp>
        <p:nvSpPr>
          <p:cNvPr id="4" name="Slide Number Placeholder 3"/>
          <p:cNvSpPr>
            <a:spLocks noGrp="1"/>
          </p:cNvSpPr>
          <p:nvPr>
            <p:ph type="sldNum" sz="quarter" idx="10"/>
          </p:nvPr>
        </p:nvSpPr>
        <p:spPr/>
        <p:txBody>
          <a:bodyPr/>
          <a:lstStyle/>
          <a:p>
            <a:fld id="{9AB09146-75F5-49AB-A5ED-F0D06BED6E71}" type="slidenum">
              <a:rPr lang="en-US" smtClean="0"/>
              <a:pPr/>
              <a:t>16</a:t>
            </a:fld>
            <a:endParaRPr lang="en-US"/>
          </a:p>
        </p:txBody>
      </p:sp>
    </p:spTree>
    <p:extLst>
      <p:ext uri="{BB962C8B-B14F-4D97-AF65-F5344CB8AC3E}">
        <p14:creationId xmlns:p14="http://schemas.microsoft.com/office/powerpoint/2010/main" val="4254672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are angry at a situation ensure you take time to stop and think before giving out a years worth of consequences.  </a:t>
            </a:r>
            <a:endParaRPr lang="en-US" dirty="0"/>
          </a:p>
        </p:txBody>
      </p:sp>
      <p:sp>
        <p:nvSpPr>
          <p:cNvPr id="4" name="Slide Number Placeholder 3"/>
          <p:cNvSpPr>
            <a:spLocks noGrp="1"/>
          </p:cNvSpPr>
          <p:nvPr>
            <p:ph type="sldNum" sz="quarter" idx="10"/>
          </p:nvPr>
        </p:nvSpPr>
        <p:spPr/>
        <p:txBody>
          <a:bodyPr/>
          <a:lstStyle/>
          <a:p>
            <a:fld id="{9AB09146-75F5-49AB-A5ED-F0D06BED6E71}" type="slidenum">
              <a:rPr lang="en-US" smtClean="0"/>
              <a:pPr/>
              <a:t>17</a:t>
            </a:fld>
            <a:endParaRPr lang="en-US"/>
          </a:p>
        </p:txBody>
      </p:sp>
    </p:spTree>
    <p:extLst>
      <p:ext uri="{BB962C8B-B14F-4D97-AF65-F5344CB8AC3E}">
        <p14:creationId xmlns:p14="http://schemas.microsoft.com/office/powerpoint/2010/main" val="2991306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actions speak louder than our words.  If we handle situations with anger and violence</a:t>
            </a:r>
            <a:r>
              <a:rPr lang="en-US" baseline="0" dirty="0" smtClean="0"/>
              <a:t> then our children will handle it the same.  </a:t>
            </a:r>
          </a:p>
          <a:p>
            <a:r>
              <a:rPr lang="en-US" baseline="0" dirty="0" smtClean="0"/>
              <a:t>Humiliation only breaks the relationships.  Using statements as big boys don’t cry conveys a message that they can’t show emotion.  </a:t>
            </a:r>
          </a:p>
          <a:p>
            <a:r>
              <a:rPr lang="en-US" baseline="0" dirty="0" smtClean="0"/>
              <a:t>Remember:  Men and women do cry and its is ok.  </a:t>
            </a:r>
            <a:endParaRPr lang="en-US" dirty="0"/>
          </a:p>
        </p:txBody>
      </p:sp>
      <p:sp>
        <p:nvSpPr>
          <p:cNvPr id="4" name="Slide Number Placeholder 3"/>
          <p:cNvSpPr>
            <a:spLocks noGrp="1"/>
          </p:cNvSpPr>
          <p:nvPr>
            <p:ph type="sldNum" sz="quarter" idx="10"/>
          </p:nvPr>
        </p:nvSpPr>
        <p:spPr/>
        <p:txBody>
          <a:bodyPr/>
          <a:lstStyle/>
          <a:p>
            <a:fld id="{9AB09146-75F5-49AB-A5ED-F0D06BED6E71}" type="slidenum">
              <a:rPr lang="en-US" smtClean="0"/>
              <a:pPr/>
              <a:t>18</a:t>
            </a:fld>
            <a:endParaRPr lang="en-US"/>
          </a:p>
        </p:txBody>
      </p:sp>
    </p:spTree>
    <p:extLst>
      <p:ext uri="{BB962C8B-B14F-4D97-AF65-F5344CB8AC3E}">
        <p14:creationId xmlns:p14="http://schemas.microsoft.com/office/powerpoint/2010/main" val="2288375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situation calms down.</a:t>
            </a:r>
            <a:r>
              <a:rPr lang="en-US" baseline="0" dirty="0" smtClean="0"/>
              <a:t>  Let your child know that you will be talking about his later on when you the parent has calmed down.  </a:t>
            </a:r>
            <a:endParaRPr lang="en-US" dirty="0"/>
          </a:p>
        </p:txBody>
      </p:sp>
      <p:sp>
        <p:nvSpPr>
          <p:cNvPr id="4" name="Slide Number Placeholder 3"/>
          <p:cNvSpPr>
            <a:spLocks noGrp="1"/>
          </p:cNvSpPr>
          <p:nvPr>
            <p:ph type="sldNum" sz="quarter" idx="10"/>
          </p:nvPr>
        </p:nvSpPr>
        <p:spPr/>
        <p:txBody>
          <a:bodyPr/>
          <a:lstStyle/>
          <a:p>
            <a:fld id="{9AB09146-75F5-49AB-A5ED-F0D06BED6E71}" type="slidenum">
              <a:rPr lang="en-US" smtClean="0"/>
              <a:pPr/>
              <a:t>19</a:t>
            </a:fld>
            <a:endParaRPr lang="en-US"/>
          </a:p>
        </p:txBody>
      </p:sp>
    </p:spTree>
    <p:extLst>
      <p:ext uri="{BB962C8B-B14F-4D97-AF65-F5344CB8AC3E}">
        <p14:creationId xmlns:p14="http://schemas.microsoft.com/office/powerpoint/2010/main" val="3227928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B09146-75F5-49AB-A5ED-F0D06BED6E71}" type="slidenum">
              <a:rPr lang="en-US" smtClean="0"/>
              <a:pPr/>
              <a:t>20</a:t>
            </a:fld>
            <a:endParaRPr lang="en-US"/>
          </a:p>
        </p:txBody>
      </p:sp>
    </p:spTree>
    <p:extLst>
      <p:ext uri="{BB962C8B-B14F-4D97-AF65-F5344CB8AC3E}">
        <p14:creationId xmlns:p14="http://schemas.microsoft.com/office/powerpoint/2010/main" val="1165914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be talking about Rewards and Consequences</a:t>
            </a:r>
            <a:r>
              <a:rPr lang="en-US" baseline="0" dirty="0" smtClean="0"/>
              <a:t> and other useful suggestions.  </a:t>
            </a:r>
            <a:endParaRPr lang="en-US" dirty="0"/>
          </a:p>
        </p:txBody>
      </p:sp>
      <p:sp>
        <p:nvSpPr>
          <p:cNvPr id="4" name="Slide Number Placeholder 3"/>
          <p:cNvSpPr>
            <a:spLocks noGrp="1"/>
          </p:cNvSpPr>
          <p:nvPr>
            <p:ph type="sldNum" sz="quarter" idx="10"/>
          </p:nvPr>
        </p:nvSpPr>
        <p:spPr/>
        <p:txBody>
          <a:bodyPr/>
          <a:lstStyle/>
          <a:p>
            <a:fld id="{9AB09146-75F5-49AB-A5ED-F0D06BED6E71}" type="slidenum">
              <a:rPr lang="en-US" smtClean="0"/>
              <a:pPr/>
              <a:t>3</a:t>
            </a:fld>
            <a:endParaRPr lang="en-US"/>
          </a:p>
        </p:txBody>
      </p:sp>
    </p:spTree>
    <p:extLst>
      <p:ext uri="{BB962C8B-B14F-4D97-AF65-F5344CB8AC3E}">
        <p14:creationId xmlns:p14="http://schemas.microsoft.com/office/powerpoint/2010/main" val="3641567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you ever had a boss that was constantly nagging you for deadlines and giving you more work to do? How did you feel?</a:t>
            </a:r>
          </a:p>
          <a:p>
            <a:r>
              <a:rPr lang="en-US" dirty="0" smtClean="0"/>
              <a:t>Have you ever had a boss that praised you, listened to you, and supported you?  How did you feel? </a:t>
            </a:r>
          </a:p>
          <a:p>
            <a:r>
              <a:rPr lang="en-US" dirty="0" smtClean="0"/>
              <a:t>Which one do you want to be? </a:t>
            </a:r>
            <a:endParaRPr lang="en-US" dirty="0"/>
          </a:p>
        </p:txBody>
      </p:sp>
      <p:sp>
        <p:nvSpPr>
          <p:cNvPr id="4" name="Slide Number Placeholder 3"/>
          <p:cNvSpPr>
            <a:spLocks noGrp="1"/>
          </p:cNvSpPr>
          <p:nvPr>
            <p:ph type="sldNum" sz="quarter" idx="10"/>
          </p:nvPr>
        </p:nvSpPr>
        <p:spPr/>
        <p:txBody>
          <a:bodyPr/>
          <a:lstStyle/>
          <a:p>
            <a:fld id="{9AB09146-75F5-49AB-A5ED-F0D06BED6E71}" type="slidenum">
              <a:rPr lang="en-US" smtClean="0"/>
              <a:pPr/>
              <a:t>4</a:t>
            </a:fld>
            <a:endParaRPr lang="en-US"/>
          </a:p>
        </p:txBody>
      </p:sp>
    </p:spTree>
    <p:extLst>
      <p:ext uri="{BB962C8B-B14F-4D97-AF65-F5344CB8AC3E}">
        <p14:creationId xmlns:p14="http://schemas.microsoft.com/office/powerpoint/2010/main" val="1616658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are some motivators?  Screen time, </a:t>
            </a:r>
            <a:r>
              <a:rPr lang="en-US" baseline="0" dirty="0" err="1" smtClean="0"/>
              <a:t>Wifi</a:t>
            </a:r>
            <a:r>
              <a:rPr lang="en-US" baseline="0" dirty="0" smtClean="0"/>
              <a:t> Time, extra data plan, extra half hour for curfew, phone upgrade, </a:t>
            </a:r>
            <a:r>
              <a:rPr lang="en-US" baseline="0" dirty="0" err="1" smtClean="0"/>
              <a:t>vbucks</a:t>
            </a:r>
            <a:r>
              <a:rPr lang="en-US" baseline="0" dirty="0" smtClean="0"/>
              <a:t>, prepaid visa card for </a:t>
            </a:r>
            <a:r>
              <a:rPr lang="en-US" baseline="0" dirty="0" err="1" smtClean="0"/>
              <a:t>vbucks</a:t>
            </a:r>
            <a:r>
              <a:rPr lang="en-US" baseline="0" dirty="0" smtClean="0"/>
              <a:t>. </a:t>
            </a:r>
          </a:p>
          <a:p>
            <a:endParaRPr lang="en-US" baseline="0" dirty="0" smtClean="0"/>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9AB09146-75F5-49AB-A5ED-F0D06BED6E71}" type="slidenum">
              <a:rPr lang="en-US" smtClean="0"/>
              <a:pPr/>
              <a:t>6</a:t>
            </a:fld>
            <a:endParaRPr lang="en-US"/>
          </a:p>
        </p:txBody>
      </p:sp>
    </p:spTree>
    <p:extLst>
      <p:ext uri="{BB962C8B-B14F-4D97-AF65-F5344CB8AC3E}">
        <p14:creationId xmlns:p14="http://schemas.microsoft.com/office/powerpoint/2010/main" val="4026783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B09146-75F5-49AB-A5ED-F0D06BED6E71}" type="slidenum">
              <a:rPr lang="en-US" smtClean="0"/>
              <a:pPr/>
              <a:t>7</a:t>
            </a:fld>
            <a:endParaRPr lang="en-US"/>
          </a:p>
        </p:txBody>
      </p:sp>
    </p:spTree>
    <p:extLst>
      <p:ext uri="{BB962C8B-B14F-4D97-AF65-F5344CB8AC3E}">
        <p14:creationId xmlns:p14="http://schemas.microsoft.com/office/powerpoint/2010/main" val="1216477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can’t keep your promise then</a:t>
            </a:r>
            <a:r>
              <a:rPr lang="en-US" baseline="0" dirty="0" smtClean="0"/>
              <a:t> don’t offer that reward.  </a:t>
            </a:r>
            <a:r>
              <a:rPr lang="en-US" baseline="0" dirty="0" err="1" smtClean="0"/>
              <a:t>Ie</a:t>
            </a:r>
            <a:r>
              <a:rPr lang="en-US" baseline="0" dirty="0" smtClean="0"/>
              <a:t>.  I will get you a phone upgrade or a new phone if you…  </a:t>
            </a:r>
          </a:p>
          <a:p>
            <a:endParaRPr lang="en-US" dirty="0"/>
          </a:p>
        </p:txBody>
      </p:sp>
      <p:sp>
        <p:nvSpPr>
          <p:cNvPr id="4" name="Slide Number Placeholder 3"/>
          <p:cNvSpPr>
            <a:spLocks noGrp="1"/>
          </p:cNvSpPr>
          <p:nvPr>
            <p:ph type="sldNum" sz="quarter" idx="10"/>
          </p:nvPr>
        </p:nvSpPr>
        <p:spPr/>
        <p:txBody>
          <a:bodyPr/>
          <a:lstStyle/>
          <a:p>
            <a:fld id="{9AB09146-75F5-49AB-A5ED-F0D06BED6E71}" type="slidenum">
              <a:rPr lang="en-US" smtClean="0"/>
              <a:pPr/>
              <a:t>8</a:t>
            </a:fld>
            <a:endParaRPr lang="en-US"/>
          </a:p>
        </p:txBody>
      </p:sp>
    </p:spTree>
    <p:extLst>
      <p:ext uri="{BB962C8B-B14F-4D97-AF65-F5344CB8AC3E}">
        <p14:creationId xmlns:p14="http://schemas.microsoft.com/office/powerpoint/2010/main" val="101892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specific</a:t>
            </a:r>
            <a:r>
              <a:rPr lang="en-US" baseline="0" dirty="0" smtClean="0"/>
              <a:t> on your requirements but don’t add to it once you set the standard. </a:t>
            </a:r>
          </a:p>
          <a:p>
            <a:r>
              <a:rPr lang="en-US" baseline="0" dirty="0" smtClean="0"/>
              <a:t>Set limits such as one extra hour on the </a:t>
            </a:r>
            <a:r>
              <a:rPr lang="en-US" baseline="0" dirty="0" err="1" smtClean="0"/>
              <a:t>ipad</a:t>
            </a:r>
            <a:r>
              <a:rPr lang="en-US" baseline="0" dirty="0" smtClean="0"/>
              <a:t> or 30 minutes extra on curfew time.  </a:t>
            </a:r>
            <a:endParaRPr lang="en-US" dirty="0"/>
          </a:p>
        </p:txBody>
      </p:sp>
      <p:sp>
        <p:nvSpPr>
          <p:cNvPr id="4" name="Slide Number Placeholder 3"/>
          <p:cNvSpPr>
            <a:spLocks noGrp="1"/>
          </p:cNvSpPr>
          <p:nvPr>
            <p:ph type="sldNum" sz="quarter" idx="10"/>
          </p:nvPr>
        </p:nvSpPr>
        <p:spPr/>
        <p:txBody>
          <a:bodyPr/>
          <a:lstStyle/>
          <a:p>
            <a:fld id="{9AB09146-75F5-49AB-A5ED-F0D06BED6E71}" type="slidenum">
              <a:rPr lang="en-US" smtClean="0"/>
              <a:pPr/>
              <a:t>9</a:t>
            </a:fld>
            <a:endParaRPr lang="en-US"/>
          </a:p>
        </p:txBody>
      </p:sp>
    </p:spTree>
    <p:extLst>
      <p:ext uri="{BB962C8B-B14F-4D97-AF65-F5344CB8AC3E}">
        <p14:creationId xmlns:p14="http://schemas.microsoft.com/office/powerpoint/2010/main" val="3825639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habi</a:t>
            </a:r>
            <a:r>
              <a:rPr lang="en-US" baseline="0" dirty="0" smtClean="0"/>
              <a:t>t – reading with you at night.  </a:t>
            </a:r>
          </a:p>
          <a:p>
            <a:r>
              <a:rPr lang="en-US" baseline="0" dirty="0" smtClean="0"/>
              <a:t>Don’t take away rewards that were already given.  “Here is your old phone” </a:t>
            </a:r>
            <a:endParaRPr lang="en-US" dirty="0"/>
          </a:p>
        </p:txBody>
      </p:sp>
      <p:sp>
        <p:nvSpPr>
          <p:cNvPr id="4" name="Slide Number Placeholder 3"/>
          <p:cNvSpPr>
            <a:spLocks noGrp="1"/>
          </p:cNvSpPr>
          <p:nvPr>
            <p:ph type="sldNum" sz="quarter" idx="10"/>
          </p:nvPr>
        </p:nvSpPr>
        <p:spPr/>
        <p:txBody>
          <a:bodyPr/>
          <a:lstStyle/>
          <a:p>
            <a:fld id="{9AB09146-75F5-49AB-A5ED-F0D06BED6E71}" type="slidenum">
              <a:rPr lang="en-US" smtClean="0"/>
              <a:pPr/>
              <a:t>10</a:t>
            </a:fld>
            <a:endParaRPr lang="en-US"/>
          </a:p>
        </p:txBody>
      </p:sp>
    </p:spTree>
    <p:extLst>
      <p:ext uri="{BB962C8B-B14F-4D97-AF65-F5344CB8AC3E}">
        <p14:creationId xmlns:p14="http://schemas.microsoft.com/office/powerpoint/2010/main" val="4226731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Commit a day and time to</a:t>
            </a:r>
            <a:r>
              <a:rPr lang="en-US" baseline="0" dirty="0" smtClean="0"/>
              <a:t> have one to one time.  Make it special and praise your child during this time.  Listen to them without judgement.  </a:t>
            </a:r>
            <a:endParaRPr lang="en-US" dirty="0"/>
          </a:p>
        </p:txBody>
      </p:sp>
      <p:sp>
        <p:nvSpPr>
          <p:cNvPr id="4" name="Slide Number Placeholder 3"/>
          <p:cNvSpPr>
            <a:spLocks noGrp="1"/>
          </p:cNvSpPr>
          <p:nvPr>
            <p:ph type="sldNum" sz="quarter" idx="10"/>
          </p:nvPr>
        </p:nvSpPr>
        <p:spPr/>
        <p:txBody>
          <a:bodyPr/>
          <a:lstStyle/>
          <a:p>
            <a:fld id="{9AB09146-75F5-49AB-A5ED-F0D06BED6E71}" type="slidenum">
              <a:rPr lang="en-US" smtClean="0"/>
              <a:pPr/>
              <a:t>11</a:t>
            </a:fld>
            <a:endParaRPr lang="en-US"/>
          </a:p>
        </p:txBody>
      </p:sp>
    </p:spTree>
    <p:extLst>
      <p:ext uri="{BB962C8B-B14F-4D97-AF65-F5344CB8AC3E}">
        <p14:creationId xmlns:p14="http://schemas.microsoft.com/office/powerpoint/2010/main" val="1931642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A0D069-8D22-47FA-9FBA-50C9120708F0}" type="datetimeFigureOut">
              <a:rPr lang="en-US" smtClean="0"/>
              <a:pPr/>
              <a:t>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D7BFF-6B48-41A2-BABB-1B9AA1A17D6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A0D069-8D22-47FA-9FBA-50C9120708F0}" type="datetimeFigureOut">
              <a:rPr lang="en-US" smtClean="0"/>
              <a:pPr/>
              <a:t>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D7BFF-6B48-41A2-BABB-1B9AA1A17D6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A0D069-8D22-47FA-9FBA-50C9120708F0}" type="datetimeFigureOut">
              <a:rPr lang="en-US" smtClean="0"/>
              <a:pPr/>
              <a:t>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D7BFF-6B48-41A2-BABB-1B9AA1A17D6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A0D069-8D22-47FA-9FBA-50C9120708F0}" type="datetimeFigureOut">
              <a:rPr lang="en-US" smtClean="0"/>
              <a:pPr/>
              <a:t>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D7BFF-6B48-41A2-BABB-1B9AA1A17D6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A0D069-8D22-47FA-9FBA-50C9120708F0}" type="datetimeFigureOut">
              <a:rPr lang="en-US" smtClean="0"/>
              <a:pPr/>
              <a:t>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4D7BFF-6B48-41A2-BABB-1B9AA1A17D6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A0D069-8D22-47FA-9FBA-50C9120708F0}" type="datetimeFigureOut">
              <a:rPr lang="en-US" smtClean="0"/>
              <a:pPr/>
              <a:t>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D7BFF-6B48-41A2-BABB-1B9AA1A17D6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A0D069-8D22-47FA-9FBA-50C9120708F0}" type="datetimeFigureOut">
              <a:rPr lang="en-US" smtClean="0"/>
              <a:pPr/>
              <a:t>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4D7BFF-6B48-41A2-BABB-1B9AA1A17D6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A0D069-8D22-47FA-9FBA-50C9120708F0}" type="datetimeFigureOut">
              <a:rPr lang="en-US" smtClean="0"/>
              <a:pPr/>
              <a:t>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4D7BFF-6B48-41A2-BABB-1B9AA1A17D6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A0D069-8D22-47FA-9FBA-50C9120708F0}" type="datetimeFigureOut">
              <a:rPr lang="en-US" smtClean="0"/>
              <a:pPr/>
              <a:t>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4D7BFF-6B48-41A2-BABB-1B9AA1A17D6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A0D069-8D22-47FA-9FBA-50C9120708F0}" type="datetimeFigureOut">
              <a:rPr lang="en-US" smtClean="0"/>
              <a:pPr/>
              <a:t>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D7BFF-6B48-41A2-BABB-1B9AA1A17D6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A0D069-8D22-47FA-9FBA-50C9120708F0}" type="datetimeFigureOut">
              <a:rPr lang="en-US" smtClean="0"/>
              <a:pPr/>
              <a:t>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4D7BFF-6B48-41A2-BABB-1B9AA1A17D6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A0D069-8D22-47FA-9FBA-50C9120708F0}" type="datetimeFigureOut">
              <a:rPr lang="en-US" smtClean="0"/>
              <a:pPr/>
              <a:t>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D7BFF-6B48-41A2-BABB-1B9AA1A17D6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275936"/>
            <a:ext cx="5182049" cy="3139712"/>
          </a:xfrm>
          <a:prstGeom prst="rect">
            <a:avLst/>
          </a:prstGeom>
        </p:spPr>
      </p:pic>
      <p:sp>
        <p:nvSpPr>
          <p:cNvPr id="11" name="Rectangle 10"/>
          <p:cNvSpPr>
            <a:spLocks noChangeArrowheads="1"/>
          </p:cNvSpPr>
          <p:nvPr/>
        </p:nvSpPr>
        <p:spPr bwMode="auto">
          <a:xfrm>
            <a:off x="0" y="2120465"/>
            <a:ext cx="9144000" cy="1066800"/>
          </a:xfrm>
          <a:prstGeom prst="rect">
            <a:avLst/>
          </a:prstGeom>
          <a:solidFill>
            <a:srgbClr val="0146AD"/>
          </a:solidFill>
          <a:ln w="9525">
            <a:noFill/>
            <a:miter lim="800000"/>
            <a:headEnd/>
            <a:tailEnd/>
          </a:ln>
        </p:spPr>
        <p:txBody>
          <a:bodyPr wrap="none" anchor="ctr"/>
          <a:lstStyle/>
          <a:p>
            <a:endParaRPr lang="en-US">
              <a:solidFill>
                <a:srgbClr val="82A738"/>
              </a:solidFill>
            </a:endParaRPr>
          </a:p>
        </p:txBody>
      </p:sp>
      <p:sp>
        <p:nvSpPr>
          <p:cNvPr id="12" name="Text Box 11"/>
          <p:cNvSpPr txBox="1">
            <a:spLocks noChangeArrowheads="1"/>
          </p:cNvSpPr>
          <p:nvPr/>
        </p:nvSpPr>
        <p:spPr bwMode="auto">
          <a:xfrm>
            <a:off x="0" y="2330699"/>
            <a:ext cx="9144000" cy="646331"/>
          </a:xfrm>
          <a:prstGeom prst="rect">
            <a:avLst/>
          </a:prstGeom>
          <a:noFill/>
          <a:ln w="9525">
            <a:noFill/>
            <a:miter lim="800000"/>
            <a:headEnd/>
            <a:tailEnd/>
          </a:ln>
        </p:spPr>
        <p:txBody>
          <a:bodyPr>
            <a:spAutoFit/>
          </a:bodyPr>
          <a:lstStyle/>
          <a:p>
            <a:pPr algn="ctr">
              <a:spcBef>
                <a:spcPct val="50000"/>
              </a:spcBef>
            </a:pPr>
            <a:r>
              <a:rPr lang="en-US" sz="3600" dirty="0" smtClean="0">
                <a:solidFill>
                  <a:schemeClr val="bg1"/>
                </a:solidFill>
                <a:latin typeface="Gill Sans MT" pitchFamily="34" charset="0"/>
                <a:cs typeface="Calibri" pitchFamily="34" charset="0"/>
              </a:rPr>
              <a:t>Parenting: Rewards &amp; Consequences</a:t>
            </a:r>
          </a:p>
        </p:txBody>
      </p:sp>
      <p:sp>
        <p:nvSpPr>
          <p:cNvPr id="13" name="Rectangle 17"/>
          <p:cNvSpPr>
            <a:spLocks noChangeArrowheads="1"/>
          </p:cNvSpPr>
          <p:nvPr/>
        </p:nvSpPr>
        <p:spPr bwMode="auto">
          <a:xfrm>
            <a:off x="2987824" y="6130455"/>
            <a:ext cx="5872626" cy="400110"/>
          </a:xfrm>
          <a:prstGeom prst="rect">
            <a:avLst/>
          </a:prstGeom>
          <a:noFill/>
          <a:ln w="9525">
            <a:noFill/>
            <a:miter lim="800000"/>
            <a:headEnd/>
            <a:tailEnd/>
          </a:ln>
        </p:spPr>
        <p:txBody>
          <a:bodyPr wrap="square">
            <a:spAutoFit/>
          </a:bodyPr>
          <a:lstStyle/>
          <a:p>
            <a:pPr algn="r"/>
            <a:r>
              <a:rPr lang="en-US" sz="2000" dirty="0" smtClean="0">
                <a:solidFill>
                  <a:srgbClr val="95D600"/>
                </a:solidFill>
                <a:latin typeface="Gill Sans MT" pitchFamily="34" charset="0"/>
                <a:cs typeface="Calibri" pitchFamily="34" charset="0"/>
              </a:rPr>
              <a:t>Presented by WYS Outreach &amp; Engagement</a:t>
            </a:r>
            <a:endParaRPr lang="en-US" sz="2000" dirty="0">
              <a:solidFill>
                <a:srgbClr val="95D600"/>
              </a:solidFill>
              <a:latin typeface="Gill Sans MT" pitchFamily="34" charset="0"/>
              <a:cs typeface="Calibri" pitchFamily="34" charset="0"/>
            </a:endParaRPr>
          </a:p>
        </p:txBody>
      </p:sp>
      <p:pic>
        <p:nvPicPr>
          <p:cNvPr id="1029" name="Picture 5" descr="X:\MarComm\1. Brand Refresh Roll Out\Revised Documents\WYS-FullColor-Primary_CMYK.png"/>
          <p:cNvPicPr>
            <a:picLocks noChangeAspect="1" noChangeArrowheads="1"/>
          </p:cNvPicPr>
          <p:nvPr/>
        </p:nvPicPr>
        <p:blipFill>
          <a:blip r:embed="rId3" cstate="print"/>
          <a:srcRect/>
          <a:stretch>
            <a:fillRect/>
          </a:stretch>
        </p:blipFill>
        <p:spPr bwMode="auto">
          <a:xfrm>
            <a:off x="1487488" y="381000"/>
            <a:ext cx="6169025" cy="143192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62100" y="1916832"/>
            <a:ext cx="2783261" cy="2087446"/>
          </a:xfrm>
          <a:prstGeom prst="rect">
            <a:avLst/>
          </a:prstGeom>
        </p:spPr>
      </p:pic>
      <p:sp>
        <p:nvSpPr>
          <p:cNvPr id="3" name="Rectangle 6"/>
          <p:cNvSpPr>
            <a:spLocks noChangeArrowheads="1"/>
          </p:cNvSpPr>
          <p:nvPr/>
        </p:nvSpPr>
        <p:spPr bwMode="auto">
          <a:xfrm>
            <a:off x="-2348" y="1095252"/>
            <a:ext cx="7620000" cy="5078313"/>
          </a:xfrm>
          <a:prstGeom prst="rect">
            <a:avLst/>
          </a:prstGeom>
          <a:noFill/>
          <a:ln w="9525">
            <a:noFill/>
            <a:miter lim="800000"/>
            <a:headEnd/>
            <a:tailEnd/>
          </a:ln>
        </p:spPr>
        <p:txBody>
          <a:bodyPr>
            <a:spAutoFit/>
          </a:bodyPr>
          <a:lstStyle/>
          <a:p>
            <a:pPr marL="571500"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Try rewarding </a:t>
            </a:r>
            <a:r>
              <a:rPr lang="en-US" sz="2400" b="1" dirty="0">
                <a:solidFill>
                  <a:srgbClr val="204D9E"/>
                </a:solidFill>
                <a:latin typeface="Gill Sans MT" pitchFamily="34" charset="0"/>
                <a:cs typeface="Calibri" pitchFamily="34" charset="0"/>
              </a:rPr>
              <a:t>good habits </a:t>
            </a:r>
            <a:r>
              <a:rPr lang="en-US" sz="2400" dirty="0">
                <a:solidFill>
                  <a:srgbClr val="204D9E"/>
                </a:solidFill>
                <a:latin typeface="Gill Sans MT" pitchFamily="34" charset="0"/>
                <a:cs typeface="Calibri" pitchFamily="34" charset="0"/>
              </a:rPr>
              <a:t>instead of good outcomes.</a:t>
            </a:r>
          </a:p>
          <a:p>
            <a:pPr marL="1028700" lvl="1"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Ex: Reward your child if they study each night instead of rewarding them for an A on a test.</a:t>
            </a:r>
          </a:p>
          <a:p>
            <a:pPr marL="571500" indent="-571500">
              <a:spcBef>
                <a:spcPct val="50000"/>
              </a:spcBef>
              <a:buSzPct val="50000"/>
              <a:buFont typeface="Courier New" pitchFamily="49" charset="0"/>
              <a:buChar char="o"/>
            </a:pPr>
            <a:endParaRPr lang="en-US" sz="2400" dirty="0">
              <a:solidFill>
                <a:srgbClr val="204D9E"/>
              </a:solidFill>
              <a:latin typeface="Gill Sans MT" pitchFamily="34" charset="0"/>
              <a:cs typeface="Calibri" pitchFamily="34" charset="0"/>
            </a:endParaRPr>
          </a:p>
          <a:p>
            <a:pPr marL="571500"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Don’t take away rewards that have already been earned.</a:t>
            </a:r>
          </a:p>
          <a:p>
            <a:pPr marL="1028700" lvl="1"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If your child earns a reward, but then gets in trouble for something unrelated, don’t take the reward.</a:t>
            </a:r>
          </a:p>
          <a:p>
            <a:pPr marL="1028700" lvl="1"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You can still set a consequence, but it should be separate.</a:t>
            </a: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How to Use Rewards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spTree>
    <p:extLst>
      <p:ext uri="{BB962C8B-B14F-4D97-AF65-F5344CB8AC3E}">
        <p14:creationId xmlns:p14="http://schemas.microsoft.com/office/powerpoint/2010/main" val="578137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9477" b="-1229"/>
          <a:stretch/>
        </p:blipFill>
        <p:spPr>
          <a:xfrm>
            <a:off x="4572000" y="4530477"/>
            <a:ext cx="4197846" cy="2098923"/>
          </a:xfrm>
          <a:prstGeom prst="rect">
            <a:avLst/>
          </a:prstGeom>
        </p:spPr>
      </p:pic>
      <p:sp>
        <p:nvSpPr>
          <p:cNvPr id="3" name="Rectangle 6"/>
          <p:cNvSpPr>
            <a:spLocks noChangeArrowheads="1"/>
          </p:cNvSpPr>
          <p:nvPr/>
        </p:nvSpPr>
        <p:spPr bwMode="auto">
          <a:xfrm>
            <a:off x="-2348" y="1095252"/>
            <a:ext cx="7620000" cy="5016758"/>
          </a:xfrm>
          <a:prstGeom prst="rect">
            <a:avLst/>
          </a:prstGeom>
          <a:noFill/>
          <a:ln w="9525">
            <a:noFill/>
            <a:miter lim="800000"/>
            <a:headEnd/>
            <a:tailEnd/>
          </a:ln>
        </p:spPr>
        <p:txBody>
          <a:bodyPr>
            <a:spAutoFit/>
          </a:bodyPr>
          <a:lstStyle/>
          <a:p>
            <a:pPr marL="571500" indent="-571500">
              <a:spcBef>
                <a:spcPct val="50000"/>
              </a:spcBef>
              <a:buSzPct val="50000"/>
              <a:buFont typeface="Courier New" pitchFamily="49" charset="0"/>
              <a:buChar char="o"/>
            </a:pPr>
            <a:r>
              <a:rPr lang="en-US" sz="3200" dirty="0" smtClean="0">
                <a:solidFill>
                  <a:srgbClr val="204D9E"/>
                </a:solidFill>
                <a:latin typeface="Gill Sans MT" pitchFamily="34" charset="0"/>
                <a:cs typeface="Calibri" pitchFamily="34" charset="0"/>
              </a:rPr>
              <a:t>The best reward you can give your child is your time.</a:t>
            </a:r>
          </a:p>
          <a:p>
            <a:pPr marL="571500" indent="-571500">
              <a:spcBef>
                <a:spcPct val="50000"/>
              </a:spcBef>
              <a:buSzPct val="50000"/>
              <a:buFont typeface="Courier New" pitchFamily="49" charset="0"/>
              <a:buChar char="o"/>
            </a:pPr>
            <a:r>
              <a:rPr lang="en-US" sz="3200" dirty="0" smtClean="0">
                <a:solidFill>
                  <a:srgbClr val="204D9E"/>
                </a:solidFill>
                <a:latin typeface="Gill Sans MT" pitchFamily="34" charset="0"/>
                <a:cs typeface="Calibri" pitchFamily="34" charset="0"/>
              </a:rPr>
              <a:t>One to one time where you can talk about life. </a:t>
            </a:r>
          </a:p>
          <a:p>
            <a:pPr marL="571500" indent="-571500">
              <a:spcBef>
                <a:spcPct val="50000"/>
              </a:spcBef>
              <a:buSzPct val="50000"/>
              <a:buFont typeface="Courier New" pitchFamily="49" charset="0"/>
              <a:buChar char="o"/>
            </a:pPr>
            <a:r>
              <a:rPr lang="en-US" sz="3200" dirty="0" smtClean="0">
                <a:solidFill>
                  <a:srgbClr val="204D9E"/>
                </a:solidFill>
                <a:latin typeface="Gill Sans MT" pitchFamily="34" charset="0"/>
                <a:cs typeface="Calibri" pitchFamily="34" charset="0"/>
              </a:rPr>
              <a:t>Nail salon or paint each others nails.</a:t>
            </a:r>
          </a:p>
          <a:p>
            <a:pPr marL="571500" indent="-571500">
              <a:spcBef>
                <a:spcPct val="50000"/>
              </a:spcBef>
              <a:buSzPct val="50000"/>
              <a:buFont typeface="Courier New" pitchFamily="49" charset="0"/>
              <a:buChar char="o"/>
            </a:pPr>
            <a:r>
              <a:rPr lang="en-US" sz="3200" dirty="0" smtClean="0">
                <a:solidFill>
                  <a:srgbClr val="204D9E"/>
                </a:solidFill>
                <a:latin typeface="Gill Sans MT" pitchFamily="34" charset="0"/>
                <a:cs typeface="Calibri" pitchFamily="34" charset="0"/>
              </a:rPr>
              <a:t>Favorite restaurant or food for only the two of you.  </a:t>
            </a:r>
          </a:p>
          <a:p>
            <a:pPr marL="571500" indent="-571500">
              <a:spcBef>
                <a:spcPct val="50000"/>
              </a:spcBef>
              <a:buSzPct val="50000"/>
              <a:buFont typeface="Courier New" pitchFamily="49" charset="0"/>
              <a:buChar char="o"/>
            </a:pPr>
            <a:endParaRPr lang="en-US" sz="3200" dirty="0">
              <a:solidFill>
                <a:srgbClr val="204D9E"/>
              </a:solidFill>
              <a:latin typeface="Gill Sans MT" pitchFamily="34" charset="0"/>
              <a:cs typeface="Calibri" pitchFamily="34" charset="0"/>
            </a:endParaRP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Best Reward</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spTree>
    <p:extLst>
      <p:ext uri="{BB962C8B-B14F-4D97-AF65-F5344CB8AC3E}">
        <p14:creationId xmlns:p14="http://schemas.microsoft.com/office/powerpoint/2010/main" val="35726827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Consequences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pic>
        <p:nvPicPr>
          <p:cNvPr id="4" name="Picture 3"/>
          <p:cNvPicPr>
            <a:picLocks noChangeAspect="1"/>
          </p:cNvPicPr>
          <p:nvPr/>
        </p:nvPicPr>
        <p:blipFill>
          <a:blip r:embed="rId3"/>
          <a:stretch>
            <a:fillRect/>
          </a:stretch>
        </p:blipFill>
        <p:spPr>
          <a:xfrm>
            <a:off x="1595437" y="1047750"/>
            <a:ext cx="5953125" cy="4762500"/>
          </a:xfrm>
          <a:prstGeom prst="rect">
            <a:avLst/>
          </a:prstGeom>
        </p:spPr>
      </p:pic>
    </p:spTree>
    <p:extLst>
      <p:ext uri="{BB962C8B-B14F-4D97-AF65-F5344CB8AC3E}">
        <p14:creationId xmlns:p14="http://schemas.microsoft.com/office/powerpoint/2010/main" val="2408629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84644" y="3978393"/>
            <a:ext cx="2359356" cy="2877561"/>
          </a:xfrm>
          <a:prstGeom prst="rect">
            <a:avLst/>
          </a:prstGeom>
        </p:spPr>
      </p:pic>
      <p:sp>
        <p:nvSpPr>
          <p:cNvPr id="3" name="Rectangle 6"/>
          <p:cNvSpPr>
            <a:spLocks noChangeArrowheads="1"/>
          </p:cNvSpPr>
          <p:nvPr/>
        </p:nvSpPr>
        <p:spPr bwMode="auto">
          <a:xfrm>
            <a:off x="107504" y="1124745"/>
            <a:ext cx="6552728" cy="5016758"/>
          </a:xfrm>
          <a:prstGeom prst="rect">
            <a:avLst/>
          </a:prstGeom>
          <a:noFill/>
          <a:ln w="9525">
            <a:noFill/>
            <a:miter lim="800000"/>
            <a:headEnd/>
            <a:tailEnd/>
          </a:ln>
        </p:spPr>
        <p:txBody>
          <a:bodyPr wrap="square">
            <a:spAutoFit/>
          </a:bodyPr>
          <a:lstStyle/>
          <a:p>
            <a:pPr marL="571500" indent="-571500">
              <a:spcBef>
                <a:spcPct val="50000"/>
              </a:spcBef>
              <a:buSzPct val="50000"/>
              <a:buFont typeface="Courier New" pitchFamily="49" charset="0"/>
              <a:buChar char="o"/>
            </a:pPr>
            <a:r>
              <a:rPr lang="en-US" sz="3200" dirty="0">
                <a:solidFill>
                  <a:srgbClr val="204D9E"/>
                </a:solidFill>
                <a:latin typeface="Gill Sans MT" pitchFamily="34" charset="0"/>
                <a:cs typeface="Calibri" pitchFamily="34" charset="0"/>
              </a:rPr>
              <a:t>Like rewards, </a:t>
            </a:r>
            <a:r>
              <a:rPr lang="en-US" sz="3200" dirty="0" smtClean="0">
                <a:solidFill>
                  <a:srgbClr val="204D9E"/>
                </a:solidFill>
                <a:latin typeface="Gill Sans MT" pitchFamily="34" charset="0"/>
                <a:cs typeface="Calibri" pitchFamily="34" charset="0"/>
              </a:rPr>
              <a:t>there are different ways to use consequences</a:t>
            </a:r>
            <a:r>
              <a:rPr lang="en-US" sz="3200" dirty="0">
                <a:solidFill>
                  <a:srgbClr val="204D9E"/>
                </a:solidFill>
                <a:latin typeface="Gill Sans MT" pitchFamily="34" charset="0"/>
                <a:cs typeface="Calibri" pitchFamily="34" charset="0"/>
              </a:rPr>
              <a:t>.</a:t>
            </a:r>
          </a:p>
          <a:p>
            <a:pPr marL="571500" indent="-571500">
              <a:spcBef>
                <a:spcPct val="50000"/>
              </a:spcBef>
              <a:buSzPct val="50000"/>
              <a:buFont typeface="Courier New" pitchFamily="49" charset="0"/>
              <a:buChar char="o"/>
            </a:pPr>
            <a:r>
              <a:rPr lang="en-US" sz="3200" dirty="0">
                <a:solidFill>
                  <a:srgbClr val="204D9E"/>
                </a:solidFill>
                <a:latin typeface="Gill Sans MT" pitchFamily="34" charset="0"/>
                <a:cs typeface="Calibri" pitchFamily="34" charset="0"/>
              </a:rPr>
              <a:t>If used incorrectly, bad behaviors </a:t>
            </a:r>
            <a:r>
              <a:rPr lang="en-US" sz="3200" dirty="0" smtClean="0">
                <a:solidFill>
                  <a:srgbClr val="204D9E"/>
                </a:solidFill>
                <a:latin typeface="Gill Sans MT" pitchFamily="34" charset="0"/>
                <a:cs typeface="Calibri" pitchFamily="34" charset="0"/>
              </a:rPr>
              <a:t>may become </a:t>
            </a:r>
            <a:r>
              <a:rPr lang="en-US" sz="3200" dirty="0">
                <a:solidFill>
                  <a:srgbClr val="204D9E"/>
                </a:solidFill>
                <a:latin typeface="Gill Sans MT" pitchFamily="34" charset="0"/>
                <a:cs typeface="Calibri" pitchFamily="34" charset="0"/>
              </a:rPr>
              <a:t>even worse.</a:t>
            </a:r>
          </a:p>
          <a:p>
            <a:pPr marL="571500" indent="-571500">
              <a:spcBef>
                <a:spcPct val="50000"/>
              </a:spcBef>
              <a:buSzPct val="50000"/>
              <a:buFont typeface="Courier New" pitchFamily="49" charset="0"/>
              <a:buChar char="o"/>
            </a:pPr>
            <a:r>
              <a:rPr lang="en-US" sz="3200" dirty="0">
                <a:solidFill>
                  <a:srgbClr val="204D9E"/>
                </a:solidFill>
                <a:latin typeface="Gill Sans MT" pitchFamily="34" charset="0"/>
                <a:cs typeface="Calibri" pitchFamily="34" charset="0"/>
              </a:rPr>
              <a:t>If consequences have not been used consistently in the past, behaviors may worsen as the child may test limits and challenge parents.</a:t>
            </a: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Consequences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spTree>
    <p:extLst>
      <p:ext uri="{BB962C8B-B14F-4D97-AF65-F5344CB8AC3E}">
        <p14:creationId xmlns:p14="http://schemas.microsoft.com/office/powerpoint/2010/main" val="24420718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72250" y="4000500"/>
            <a:ext cx="2571750" cy="2857500"/>
          </a:xfrm>
          <a:prstGeom prst="rect">
            <a:avLst/>
          </a:prstGeom>
        </p:spPr>
      </p:pic>
      <p:sp>
        <p:nvSpPr>
          <p:cNvPr id="3" name="Rectangle 6"/>
          <p:cNvSpPr>
            <a:spLocks noChangeArrowheads="1"/>
          </p:cNvSpPr>
          <p:nvPr/>
        </p:nvSpPr>
        <p:spPr bwMode="auto">
          <a:xfrm>
            <a:off x="-1855" y="929051"/>
            <a:ext cx="7620000" cy="4893647"/>
          </a:xfrm>
          <a:prstGeom prst="rect">
            <a:avLst/>
          </a:prstGeom>
          <a:noFill/>
          <a:ln w="9525">
            <a:noFill/>
            <a:miter lim="800000"/>
            <a:headEnd/>
            <a:tailEnd/>
          </a:ln>
        </p:spPr>
        <p:txBody>
          <a:bodyPr>
            <a:spAutoFit/>
          </a:bodyPr>
          <a:lstStyle/>
          <a:p>
            <a:pPr marL="571500" indent="-571500">
              <a:spcBef>
                <a:spcPct val="50000"/>
              </a:spcBef>
              <a:buSzPct val="50000"/>
              <a:buFont typeface="Courier New" pitchFamily="49" charset="0"/>
              <a:buChar char="o"/>
            </a:pPr>
            <a:r>
              <a:rPr lang="en-US" sz="2400" b="1" dirty="0">
                <a:solidFill>
                  <a:srgbClr val="204D9E"/>
                </a:solidFill>
                <a:latin typeface="Gill Sans MT" pitchFamily="34" charset="0"/>
                <a:cs typeface="Calibri" pitchFamily="34" charset="0"/>
              </a:rPr>
              <a:t>Create a few simple, clear rules and consequences.</a:t>
            </a:r>
          </a:p>
          <a:p>
            <a:pPr marL="1028700" lvl="1" indent="-571500">
              <a:spcBef>
                <a:spcPct val="50000"/>
              </a:spcBef>
              <a:buSzPct val="50000"/>
              <a:buFont typeface="Courier New" pitchFamily="49" charset="0"/>
              <a:buChar char="o"/>
            </a:pPr>
            <a:r>
              <a:rPr lang="en-US" sz="2400" dirty="0" smtClean="0">
                <a:solidFill>
                  <a:srgbClr val="204D9E"/>
                </a:solidFill>
                <a:latin typeface="Gill Sans MT" pitchFamily="34" charset="0"/>
                <a:cs typeface="Calibri" pitchFamily="34" charset="0"/>
              </a:rPr>
              <a:t>Children </a:t>
            </a:r>
            <a:r>
              <a:rPr lang="en-US" sz="2400" dirty="0">
                <a:solidFill>
                  <a:srgbClr val="204D9E"/>
                </a:solidFill>
                <a:latin typeface="Gill Sans MT" pitchFamily="34" charset="0"/>
                <a:cs typeface="Calibri" pitchFamily="34" charset="0"/>
              </a:rPr>
              <a:t>will have hard time understanding complicated rules.</a:t>
            </a:r>
          </a:p>
          <a:p>
            <a:pPr marL="571500" indent="-571500">
              <a:spcBef>
                <a:spcPct val="50000"/>
              </a:spcBef>
              <a:buSzPct val="50000"/>
              <a:buFont typeface="Courier New" pitchFamily="49" charset="0"/>
              <a:buChar char="o"/>
            </a:pPr>
            <a:r>
              <a:rPr lang="en-US" sz="2400" b="1" dirty="0">
                <a:solidFill>
                  <a:srgbClr val="204D9E"/>
                </a:solidFill>
                <a:latin typeface="Gill Sans MT" pitchFamily="34" charset="0"/>
                <a:cs typeface="Calibri" pitchFamily="34" charset="0"/>
              </a:rPr>
              <a:t>Always follow through.</a:t>
            </a:r>
          </a:p>
          <a:p>
            <a:pPr marL="1028700" lvl="1"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Consequences will become meaningless if they never actually happen.</a:t>
            </a:r>
          </a:p>
          <a:p>
            <a:pPr marL="571500" indent="-571500">
              <a:spcBef>
                <a:spcPct val="50000"/>
              </a:spcBef>
              <a:buSzPct val="50000"/>
              <a:buFont typeface="Courier New" pitchFamily="49" charset="0"/>
              <a:buChar char="o"/>
            </a:pPr>
            <a:r>
              <a:rPr lang="en-US" sz="2400" b="1" dirty="0">
                <a:solidFill>
                  <a:srgbClr val="204D9E"/>
                </a:solidFill>
                <a:latin typeface="Gill Sans MT" pitchFamily="34" charset="0"/>
                <a:cs typeface="Calibri" pitchFamily="34" charset="0"/>
              </a:rPr>
              <a:t>Don’t overdo it.</a:t>
            </a:r>
          </a:p>
          <a:p>
            <a:pPr marL="1028700" lvl="1" indent="-571500">
              <a:spcBef>
                <a:spcPct val="50000"/>
              </a:spcBef>
              <a:buSzPct val="50000"/>
              <a:buFont typeface="Courier New" pitchFamily="49" charset="0"/>
              <a:buChar char="o"/>
            </a:pPr>
            <a:r>
              <a:rPr lang="en-US" sz="2400" dirty="0" smtClean="0">
                <a:solidFill>
                  <a:srgbClr val="204D9E"/>
                </a:solidFill>
                <a:latin typeface="Gill Sans MT" pitchFamily="34" charset="0"/>
                <a:cs typeface="Calibri" pitchFamily="34" charset="0"/>
              </a:rPr>
              <a:t>Avoid </a:t>
            </a:r>
            <a:r>
              <a:rPr lang="en-US" sz="2400" dirty="0">
                <a:solidFill>
                  <a:srgbClr val="204D9E"/>
                </a:solidFill>
                <a:latin typeface="Gill Sans MT" pitchFamily="34" charset="0"/>
                <a:cs typeface="Calibri" pitchFamily="34" charset="0"/>
              </a:rPr>
              <a:t>extreme/exaggerated consequences.</a:t>
            </a:r>
          </a:p>
          <a:p>
            <a:pPr marL="1028700" lvl="1"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Ex: “You’re grounded for a month!”</a:t>
            </a: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a:solidFill>
                  <a:srgbClr val="95D600"/>
                </a:solidFill>
                <a:latin typeface="Gill Sans MT" pitchFamily="34" charset="0"/>
                <a:cs typeface="Calibri" pitchFamily="34" charset="0"/>
              </a:rPr>
              <a:t>How to Use Consequences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spTree>
    <p:extLst>
      <p:ext uri="{BB962C8B-B14F-4D97-AF65-F5344CB8AC3E}">
        <p14:creationId xmlns:p14="http://schemas.microsoft.com/office/powerpoint/2010/main" val="28930301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72200" y="2708920"/>
            <a:ext cx="2381250" cy="2381250"/>
          </a:xfrm>
          <a:prstGeom prst="rect">
            <a:avLst/>
          </a:prstGeom>
        </p:spPr>
      </p:pic>
      <p:pic>
        <p:nvPicPr>
          <p:cNvPr id="7" name="Picture 6"/>
          <p:cNvPicPr>
            <a:picLocks noChangeAspect="1"/>
          </p:cNvPicPr>
          <p:nvPr/>
        </p:nvPicPr>
        <p:blipFill>
          <a:blip r:embed="rId4"/>
          <a:stretch>
            <a:fillRect/>
          </a:stretch>
        </p:blipFill>
        <p:spPr>
          <a:xfrm>
            <a:off x="5580112" y="5055065"/>
            <a:ext cx="1800200" cy="1801607"/>
          </a:xfrm>
          <a:prstGeom prst="rect">
            <a:avLst/>
          </a:prstGeom>
        </p:spPr>
      </p:pic>
      <p:sp>
        <p:nvSpPr>
          <p:cNvPr id="3" name="Rectangle 6"/>
          <p:cNvSpPr>
            <a:spLocks noChangeArrowheads="1"/>
          </p:cNvSpPr>
          <p:nvPr/>
        </p:nvSpPr>
        <p:spPr bwMode="auto">
          <a:xfrm>
            <a:off x="179512" y="1412776"/>
            <a:ext cx="5250160" cy="4616648"/>
          </a:xfrm>
          <a:prstGeom prst="rect">
            <a:avLst/>
          </a:prstGeom>
          <a:noFill/>
          <a:ln w="9525">
            <a:noFill/>
            <a:miter lim="800000"/>
            <a:headEnd/>
            <a:tailEnd/>
          </a:ln>
        </p:spPr>
        <p:txBody>
          <a:bodyPr wrap="square">
            <a:spAutoFit/>
          </a:bodyPr>
          <a:lstStyle/>
          <a:p>
            <a:pPr marL="571500"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Don’t overdo it. Seriously.</a:t>
            </a:r>
          </a:p>
          <a:p>
            <a:pPr marL="1028700" lvl="1"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If you ground a child for a month, or take away everything they care about, they will have little motivation to be good</a:t>
            </a:r>
            <a:r>
              <a:rPr lang="en-US" sz="2800" dirty="0" smtClean="0">
                <a:solidFill>
                  <a:srgbClr val="204D9E"/>
                </a:solidFill>
                <a:latin typeface="Gill Sans MT" pitchFamily="34" charset="0"/>
                <a:cs typeface="Calibri" pitchFamily="34" charset="0"/>
              </a:rPr>
              <a:t>.</a:t>
            </a:r>
            <a:endParaRPr lang="en-US" sz="2800" dirty="0">
              <a:solidFill>
                <a:srgbClr val="204D9E"/>
              </a:solidFill>
              <a:latin typeface="Gill Sans MT" pitchFamily="34" charset="0"/>
              <a:cs typeface="Calibri" pitchFamily="34" charset="0"/>
            </a:endParaRPr>
          </a:p>
          <a:p>
            <a:pPr marL="571500"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Take away privileges.</a:t>
            </a:r>
          </a:p>
          <a:p>
            <a:pPr marL="1028700" lvl="1"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Remove TV, phone, tablet, video game console, etc.</a:t>
            </a: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How to Use Consequences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pic>
        <p:nvPicPr>
          <p:cNvPr id="2" name="Picture 1"/>
          <p:cNvPicPr>
            <a:picLocks noChangeAspect="1"/>
          </p:cNvPicPr>
          <p:nvPr/>
        </p:nvPicPr>
        <p:blipFill>
          <a:blip r:embed="rId6"/>
          <a:stretch>
            <a:fillRect/>
          </a:stretch>
        </p:blipFill>
        <p:spPr>
          <a:xfrm>
            <a:off x="5292080" y="1124744"/>
            <a:ext cx="1794254" cy="1746945"/>
          </a:xfrm>
          <a:prstGeom prst="rect">
            <a:avLst/>
          </a:prstGeom>
        </p:spPr>
      </p:pic>
    </p:spTree>
    <p:extLst>
      <p:ext uri="{BB962C8B-B14F-4D97-AF65-F5344CB8AC3E}">
        <p14:creationId xmlns:p14="http://schemas.microsoft.com/office/powerpoint/2010/main" val="1248331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179512" y="1384042"/>
            <a:ext cx="8509931" cy="4154984"/>
          </a:xfrm>
          <a:prstGeom prst="rect">
            <a:avLst/>
          </a:prstGeom>
          <a:noFill/>
          <a:ln w="9525">
            <a:noFill/>
            <a:miter lim="800000"/>
            <a:headEnd/>
            <a:tailEnd/>
          </a:ln>
        </p:spPr>
        <p:txBody>
          <a:bodyPr wrap="square">
            <a:spAutoFit/>
          </a:bodyPr>
          <a:lstStyle/>
          <a:p>
            <a:pPr marL="571500" indent="-571500">
              <a:spcBef>
                <a:spcPct val="50000"/>
              </a:spcBef>
              <a:buSzPct val="50000"/>
              <a:buFont typeface="Courier New" pitchFamily="49" charset="0"/>
              <a:buChar char="o"/>
            </a:pPr>
            <a:r>
              <a:rPr lang="en-US" sz="3600" dirty="0" smtClean="0">
                <a:solidFill>
                  <a:srgbClr val="204D9E"/>
                </a:solidFill>
                <a:latin typeface="Gill Sans MT" pitchFamily="34" charset="0"/>
                <a:cs typeface="Calibri" pitchFamily="34" charset="0"/>
              </a:rPr>
              <a:t>Avoid taking away </a:t>
            </a:r>
            <a:r>
              <a:rPr lang="en-US" sz="3600" dirty="0">
                <a:solidFill>
                  <a:srgbClr val="204D9E"/>
                </a:solidFill>
                <a:latin typeface="Gill Sans MT" pitchFamily="34" charset="0"/>
                <a:cs typeface="Calibri" pitchFamily="34" charset="0"/>
              </a:rPr>
              <a:t>something that’s </a:t>
            </a:r>
            <a:r>
              <a:rPr lang="en-US" sz="3600" dirty="0" smtClean="0">
                <a:solidFill>
                  <a:srgbClr val="204D9E"/>
                </a:solidFill>
                <a:latin typeface="Gill Sans MT" pitchFamily="34" charset="0"/>
                <a:cs typeface="Calibri" pitchFamily="34" charset="0"/>
              </a:rPr>
              <a:t>good or can be used to cope in a positive manner.</a:t>
            </a:r>
            <a:endParaRPr lang="en-US" sz="3600" dirty="0">
              <a:solidFill>
                <a:srgbClr val="204D9E"/>
              </a:solidFill>
              <a:latin typeface="Gill Sans MT" pitchFamily="34" charset="0"/>
              <a:cs typeface="Calibri" pitchFamily="34" charset="0"/>
            </a:endParaRPr>
          </a:p>
          <a:p>
            <a:pPr marL="1028700" lvl="1" indent="-571500">
              <a:spcBef>
                <a:spcPct val="50000"/>
              </a:spcBef>
              <a:buSzPct val="50000"/>
              <a:buFont typeface="Courier New" pitchFamily="49" charset="0"/>
              <a:buChar char="o"/>
            </a:pPr>
            <a:r>
              <a:rPr lang="en-US" sz="3600" dirty="0">
                <a:solidFill>
                  <a:srgbClr val="204D9E"/>
                </a:solidFill>
                <a:latin typeface="Gill Sans MT" pitchFamily="34" charset="0"/>
                <a:cs typeface="Calibri" pitchFamily="34" charset="0"/>
              </a:rPr>
              <a:t>Ex: </a:t>
            </a:r>
            <a:r>
              <a:rPr lang="en-US" sz="3600" dirty="0" smtClean="0">
                <a:solidFill>
                  <a:srgbClr val="204D9E"/>
                </a:solidFill>
                <a:latin typeface="Gill Sans MT" pitchFamily="34" charset="0"/>
                <a:cs typeface="Calibri" pitchFamily="34" charset="0"/>
              </a:rPr>
              <a:t>if a child plays a sport and can get his/her frustrations out then it is beneficial for them. </a:t>
            </a:r>
            <a:endParaRPr lang="en-US" sz="3600" dirty="0">
              <a:solidFill>
                <a:srgbClr val="204D9E"/>
              </a:solidFill>
              <a:latin typeface="Gill Sans MT" pitchFamily="34" charset="0"/>
              <a:cs typeface="Calibri" pitchFamily="34" charset="0"/>
            </a:endParaRPr>
          </a:p>
          <a:p>
            <a:pPr marL="571500" indent="-571500">
              <a:spcBef>
                <a:spcPct val="50000"/>
              </a:spcBef>
              <a:buSzPct val="50000"/>
              <a:buFont typeface="Courier New" pitchFamily="49" charset="0"/>
              <a:buChar char="o"/>
            </a:pPr>
            <a:endParaRPr lang="en-US" sz="2000" dirty="0">
              <a:solidFill>
                <a:srgbClr val="204D9E"/>
              </a:solidFill>
              <a:latin typeface="Gill Sans MT" pitchFamily="34" charset="0"/>
              <a:cs typeface="Calibri" pitchFamily="34" charset="0"/>
            </a:endParaRP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How to Use Consequences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pic>
        <p:nvPicPr>
          <p:cNvPr id="4" name="Picture 3"/>
          <p:cNvPicPr>
            <a:picLocks noChangeAspect="1"/>
          </p:cNvPicPr>
          <p:nvPr/>
        </p:nvPicPr>
        <p:blipFill>
          <a:blip r:embed="rId4"/>
          <a:stretch>
            <a:fillRect/>
          </a:stretch>
        </p:blipFill>
        <p:spPr>
          <a:xfrm>
            <a:off x="6228184" y="4842036"/>
            <a:ext cx="2461259" cy="1772106"/>
          </a:xfrm>
          <a:prstGeom prst="rect">
            <a:avLst/>
          </a:prstGeom>
        </p:spPr>
      </p:pic>
    </p:spTree>
    <p:extLst>
      <p:ext uri="{BB962C8B-B14F-4D97-AF65-F5344CB8AC3E}">
        <p14:creationId xmlns:p14="http://schemas.microsoft.com/office/powerpoint/2010/main" val="2482582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57012" y="4797152"/>
            <a:ext cx="2565148" cy="1832248"/>
          </a:xfrm>
          <a:prstGeom prst="rect">
            <a:avLst/>
          </a:prstGeom>
        </p:spPr>
      </p:pic>
      <p:sp>
        <p:nvSpPr>
          <p:cNvPr id="3" name="Rectangle 6"/>
          <p:cNvSpPr>
            <a:spLocks noChangeArrowheads="1"/>
          </p:cNvSpPr>
          <p:nvPr/>
        </p:nvSpPr>
        <p:spPr bwMode="auto">
          <a:xfrm>
            <a:off x="179512" y="1196752"/>
            <a:ext cx="8966343" cy="3754874"/>
          </a:xfrm>
          <a:prstGeom prst="rect">
            <a:avLst/>
          </a:prstGeom>
          <a:noFill/>
          <a:ln w="9525">
            <a:noFill/>
            <a:miter lim="800000"/>
            <a:headEnd/>
            <a:tailEnd/>
          </a:ln>
        </p:spPr>
        <p:txBody>
          <a:bodyPr wrap="square">
            <a:spAutoFit/>
          </a:bodyPr>
          <a:lstStyle/>
          <a:p>
            <a:pPr marL="571500" indent="-571500">
              <a:spcBef>
                <a:spcPct val="50000"/>
              </a:spcBef>
              <a:buSzPct val="50000"/>
              <a:buFont typeface="Courier New" pitchFamily="49" charset="0"/>
              <a:buChar char="o"/>
            </a:pPr>
            <a:r>
              <a:rPr lang="en-US" sz="2800" dirty="0" smtClean="0">
                <a:solidFill>
                  <a:srgbClr val="204D9E"/>
                </a:solidFill>
                <a:latin typeface="Gill Sans MT" pitchFamily="34" charset="0"/>
                <a:cs typeface="Calibri" pitchFamily="34" charset="0"/>
              </a:rPr>
              <a:t>Don’t </a:t>
            </a:r>
            <a:r>
              <a:rPr lang="en-US" sz="2800" dirty="0">
                <a:solidFill>
                  <a:srgbClr val="204D9E"/>
                </a:solidFill>
                <a:latin typeface="Gill Sans MT" pitchFamily="34" charset="0"/>
                <a:cs typeface="Calibri" pitchFamily="34" charset="0"/>
              </a:rPr>
              <a:t>punish out of anger.</a:t>
            </a:r>
          </a:p>
          <a:p>
            <a:pPr marL="1028700" lvl="1"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If you’re upset, tell your child you need some time to think about their consequence.</a:t>
            </a:r>
          </a:p>
          <a:p>
            <a:pPr marL="1028700" lvl="1"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The goal of the consequence isn’t to make you feel better- it’s to help the child learn a lesson.</a:t>
            </a:r>
          </a:p>
          <a:p>
            <a:pPr marL="1028700" lvl="1"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You should be calm and rational; if you’re screaming, walk away.</a:t>
            </a: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How to Use Consequences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spTree>
    <p:extLst>
      <p:ext uri="{BB962C8B-B14F-4D97-AF65-F5344CB8AC3E}">
        <p14:creationId xmlns:p14="http://schemas.microsoft.com/office/powerpoint/2010/main" val="26444693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2673603" y="1196752"/>
            <a:ext cx="6002853" cy="3785652"/>
          </a:xfrm>
          <a:prstGeom prst="rect">
            <a:avLst/>
          </a:prstGeom>
          <a:noFill/>
          <a:ln w="9525">
            <a:noFill/>
            <a:miter lim="800000"/>
            <a:headEnd/>
            <a:tailEnd/>
          </a:ln>
        </p:spPr>
        <p:txBody>
          <a:bodyPr wrap="square">
            <a:spAutoFit/>
          </a:bodyPr>
          <a:lstStyle/>
          <a:p>
            <a:pPr marL="571500" indent="-571500">
              <a:spcBef>
                <a:spcPct val="50000"/>
              </a:spcBef>
              <a:buSzPct val="50000"/>
              <a:buFont typeface="Courier New" pitchFamily="49" charset="0"/>
              <a:buChar char="o"/>
            </a:pPr>
            <a:r>
              <a:rPr lang="en-US" sz="2000" dirty="0" smtClean="0">
                <a:solidFill>
                  <a:srgbClr val="204D9E"/>
                </a:solidFill>
                <a:latin typeface="Gill Sans MT" pitchFamily="34" charset="0"/>
                <a:cs typeface="Calibri" pitchFamily="34" charset="0"/>
              </a:rPr>
              <a:t>Do NOT use Corporal </a:t>
            </a:r>
            <a:r>
              <a:rPr lang="en-US" sz="2000" dirty="0">
                <a:solidFill>
                  <a:srgbClr val="204D9E"/>
                </a:solidFill>
                <a:latin typeface="Gill Sans MT" pitchFamily="34" charset="0"/>
                <a:cs typeface="Calibri" pitchFamily="34" charset="0"/>
              </a:rPr>
              <a:t>punishment</a:t>
            </a:r>
          </a:p>
          <a:p>
            <a:pPr marL="1028700" lvl="1" indent="-571500">
              <a:spcBef>
                <a:spcPct val="50000"/>
              </a:spcBef>
              <a:buSzPct val="50000"/>
              <a:buFont typeface="Courier New" pitchFamily="49" charset="0"/>
              <a:buChar char="o"/>
            </a:pPr>
            <a:r>
              <a:rPr lang="en-US" sz="2000" dirty="0" smtClean="0">
                <a:solidFill>
                  <a:srgbClr val="204D9E"/>
                </a:solidFill>
                <a:latin typeface="Gill Sans MT" pitchFamily="34" charset="0"/>
                <a:cs typeface="Calibri" pitchFamily="34" charset="0"/>
              </a:rPr>
              <a:t>Children </a:t>
            </a:r>
            <a:r>
              <a:rPr lang="en-US" sz="2000" dirty="0">
                <a:solidFill>
                  <a:srgbClr val="204D9E"/>
                </a:solidFill>
                <a:latin typeface="Gill Sans MT" pitchFamily="34" charset="0"/>
                <a:cs typeface="Calibri" pitchFamily="34" charset="0"/>
              </a:rPr>
              <a:t>who receive corporal punishment may learn that hitting and violence are appropriate responses to their problems or frustrations</a:t>
            </a:r>
            <a:r>
              <a:rPr lang="en-US" sz="2000" dirty="0" smtClean="0">
                <a:solidFill>
                  <a:srgbClr val="204D9E"/>
                </a:solidFill>
                <a:latin typeface="Gill Sans MT" pitchFamily="34" charset="0"/>
                <a:cs typeface="Calibri" pitchFamily="34" charset="0"/>
              </a:rPr>
              <a:t>.</a:t>
            </a:r>
          </a:p>
          <a:p>
            <a:pPr marL="1028700" lvl="1" indent="-571500">
              <a:spcBef>
                <a:spcPct val="50000"/>
              </a:spcBef>
              <a:buSzPct val="50000"/>
              <a:buFont typeface="Courier New" pitchFamily="49" charset="0"/>
              <a:buChar char="o"/>
            </a:pPr>
            <a:r>
              <a:rPr lang="en-US" sz="2000" dirty="0" smtClean="0">
                <a:solidFill>
                  <a:srgbClr val="204D9E"/>
                </a:solidFill>
                <a:latin typeface="Gill Sans MT" pitchFamily="34" charset="0"/>
                <a:cs typeface="Calibri" pitchFamily="34" charset="0"/>
              </a:rPr>
              <a:t>The behavior will be modeled.  </a:t>
            </a:r>
            <a:endParaRPr lang="en-US" sz="2000" dirty="0">
              <a:solidFill>
                <a:srgbClr val="204D9E"/>
              </a:solidFill>
              <a:latin typeface="Gill Sans MT" pitchFamily="34" charset="0"/>
              <a:cs typeface="Calibri" pitchFamily="34" charset="0"/>
            </a:endParaRPr>
          </a:p>
          <a:p>
            <a:pPr marL="571500" indent="-571500">
              <a:spcBef>
                <a:spcPct val="50000"/>
              </a:spcBef>
              <a:buSzPct val="50000"/>
              <a:buFont typeface="Courier New" pitchFamily="49" charset="0"/>
              <a:buChar char="o"/>
            </a:pPr>
            <a:r>
              <a:rPr lang="en-US" sz="2000" dirty="0" smtClean="0">
                <a:solidFill>
                  <a:srgbClr val="204D9E"/>
                </a:solidFill>
                <a:latin typeface="Gill Sans MT" pitchFamily="34" charset="0"/>
                <a:cs typeface="Calibri" pitchFamily="34" charset="0"/>
              </a:rPr>
              <a:t>Do Not use humiliation. </a:t>
            </a:r>
            <a:endParaRPr lang="en-US" sz="2000" dirty="0">
              <a:solidFill>
                <a:srgbClr val="204D9E"/>
              </a:solidFill>
              <a:latin typeface="Gill Sans MT" pitchFamily="34" charset="0"/>
              <a:cs typeface="Calibri" pitchFamily="34" charset="0"/>
            </a:endParaRPr>
          </a:p>
          <a:p>
            <a:pPr marL="1028700" lvl="1" indent="-571500">
              <a:spcBef>
                <a:spcPct val="50000"/>
              </a:spcBef>
              <a:buSzPct val="50000"/>
              <a:buFont typeface="Courier New" pitchFamily="49" charset="0"/>
              <a:buChar char="o"/>
            </a:pPr>
            <a:r>
              <a:rPr lang="en-US" sz="2000" dirty="0">
                <a:solidFill>
                  <a:srgbClr val="204D9E"/>
                </a:solidFill>
                <a:latin typeface="Gill Sans MT" pitchFamily="34" charset="0"/>
                <a:cs typeface="Calibri" pitchFamily="34" charset="0"/>
              </a:rPr>
              <a:t>Shaming and humiliation may damage your relationship and cause distress that results in long-term consequences.</a:t>
            </a: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How to Use Consequences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pic>
        <p:nvPicPr>
          <p:cNvPr id="2" name="Picture 1"/>
          <p:cNvPicPr>
            <a:picLocks noChangeAspect="1"/>
          </p:cNvPicPr>
          <p:nvPr/>
        </p:nvPicPr>
        <p:blipFill>
          <a:blip r:embed="rId4"/>
          <a:stretch>
            <a:fillRect/>
          </a:stretch>
        </p:blipFill>
        <p:spPr>
          <a:xfrm>
            <a:off x="57275" y="1052736"/>
            <a:ext cx="2016224" cy="2603367"/>
          </a:xfrm>
          <a:prstGeom prst="rect">
            <a:avLst/>
          </a:prstGeom>
        </p:spPr>
      </p:pic>
      <p:pic>
        <p:nvPicPr>
          <p:cNvPr id="4" name="Picture 3"/>
          <p:cNvPicPr>
            <a:picLocks noChangeAspect="1"/>
          </p:cNvPicPr>
          <p:nvPr/>
        </p:nvPicPr>
        <p:blipFill>
          <a:blip r:embed="rId5"/>
          <a:stretch>
            <a:fillRect/>
          </a:stretch>
        </p:blipFill>
        <p:spPr>
          <a:xfrm>
            <a:off x="151858" y="3430497"/>
            <a:ext cx="2427162" cy="2590791"/>
          </a:xfrm>
          <a:prstGeom prst="rect">
            <a:avLst/>
          </a:prstGeom>
        </p:spPr>
      </p:pic>
    </p:spTree>
    <p:extLst>
      <p:ext uri="{BB962C8B-B14F-4D97-AF65-F5344CB8AC3E}">
        <p14:creationId xmlns:p14="http://schemas.microsoft.com/office/powerpoint/2010/main" val="1392269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20448" y="4509120"/>
            <a:ext cx="3237946" cy="2144816"/>
          </a:xfrm>
          <a:prstGeom prst="rect">
            <a:avLst/>
          </a:prstGeom>
        </p:spPr>
      </p:pic>
      <p:sp>
        <p:nvSpPr>
          <p:cNvPr id="3" name="Rectangle 6"/>
          <p:cNvSpPr>
            <a:spLocks noChangeArrowheads="1"/>
          </p:cNvSpPr>
          <p:nvPr/>
        </p:nvSpPr>
        <p:spPr bwMode="auto">
          <a:xfrm>
            <a:off x="0" y="1024984"/>
            <a:ext cx="7812360" cy="3754874"/>
          </a:xfrm>
          <a:prstGeom prst="rect">
            <a:avLst/>
          </a:prstGeom>
          <a:noFill/>
          <a:ln w="9525">
            <a:noFill/>
            <a:miter lim="800000"/>
            <a:headEnd/>
            <a:tailEnd/>
          </a:ln>
        </p:spPr>
        <p:txBody>
          <a:bodyPr wrap="square">
            <a:spAutoFit/>
          </a:bodyPr>
          <a:lstStyle/>
          <a:p>
            <a:pPr marL="571500"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Talk to your child about why they are being </a:t>
            </a:r>
            <a:r>
              <a:rPr lang="en-US" sz="2800" dirty="0" smtClean="0">
                <a:solidFill>
                  <a:srgbClr val="204D9E"/>
                </a:solidFill>
                <a:latin typeface="Gill Sans MT" pitchFamily="34" charset="0"/>
                <a:cs typeface="Calibri" pitchFamily="34" charset="0"/>
              </a:rPr>
              <a:t>disciplined.</a:t>
            </a:r>
            <a:endParaRPr lang="en-US" sz="2800" dirty="0">
              <a:solidFill>
                <a:srgbClr val="204D9E"/>
              </a:solidFill>
              <a:latin typeface="Gill Sans MT" pitchFamily="34" charset="0"/>
              <a:cs typeface="Calibri" pitchFamily="34" charset="0"/>
            </a:endParaRPr>
          </a:p>
          <a:p>
            <a:pPr marL="571500"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Help them come up with strategies to not make the same mistake again.</a:t>
            </a:r>
          </a:p>
          <a:p>
            <a:pPr marL="571500" indent="-571500">
              <a:spcBef>
                <a:spcPct val="50000"/>
              </a:spcBef>
              <a:buSzPct val="50000"/>
              <a:buFont typeface="Courier New" pitchFamily="49" charset="0"/>
              <a:buChar char="o"/>
            </a:pPr>
            <a:r>
              <a:rPr lang="en-US" sz="2800" dirty="0" smtClean="0">
                <a:solidFill>
                  <a:srgbClr val="204D9E"/>
                </a:solidFill>
                <a:latin typeface="Gill Sans MT" pitchFamily="34" charset="0"/>
                <a:cs typeface="Calibri" pitchFamily="34" charset="0"/>
              </a:rPr>
              <a:t>Help them reflect on their actions. </a:t>
            </a:r>
          </a:p>
          <a:p>
            <a:pPr marL="571500" indent="-571500">
              <a:spcBef>
                <a:spcPct val="50000"/>
              </a:spcBef>
              <a:buSzPct val="50000"/>
              <a:buFont typeface="Courier New" pitchFamily="49" charset="0"/>
              <a:buChar char="o"/>
            </a:pPr>
            <a:r>
              <a:rPr lang="en-US" sz="2800" dirty="0" smtClean="0">
                <a:solidFill>
                  <a:srgbClr val="204D9E"/>
                </a:solidFill>
                <a:latin typeface="Gill Sans MT" pitchFamily="34" charset="0"/>
                <a:cs typeface="Calibri" pitchFamily="34" charset="0"/>
              </a:rPr>
              <a:t>Consequences </a:t>
            </a:r>
            <a:r>
              <a:rPr lang="en-US" sz="2800" dirty="0">
                <a:solidFill>
                  <a:srgbClr val="204D9E"/>
                </a:solidFill>
                <a:latin typeface="Gill Sans MT" pitchFamily="34" charset="0"/>
                <a:cs typeface="Calibri" pitchFamily="34" charset="0"/>
              </a:rPr>
              <a:t>won’t do much good if your child doesn’t learn from the experience.</a:t>
            </a: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Consequences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spTree>
    <p:extLst>
      <p:ext uri="{BB962C8B-B14F-4D97-AF65-F5344CB8AC3E}">
        <p14:creationId xmlns:p14="http://schemas.microsoft.com/office/powerpoint/2010/main" val="28164766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9512" y="1412776"/>
            <a:ext cx="3049521" cy="2287141"/>
          </a:xfrm>
          <a:prstGeom prst="rect">
            <a:avLst/>
          </a:prstGeom>
        </p:spPr>
      </p:pic>
      <p:pic>
        <p:nvPicPr>
          <p:cNvPr id="2" name="Picture 1"/>
          <p:cNvPicPr>
            <a:picLocks noChangeAspect="1"/>
          </p:cNvPicPr>
          <p:nvPr/>
        </p:nvPicPr>
        <p:blipFill>
          <a:blip r:embed="rId4"/>
          <a:stretch>
            <a:fillRect/>
          </a:stretch>
        </p:blipFill>
        <p:spPr>
          <a:xfrm>
            <a:off x="0" y="4577898"/>
            <a:ext cx="3432345" cy="2280102"/>
          </a:xfrm>
          <a:prstGeom prst="rect">
            <a:avLst/>
          </a:prstGeom>
        </p:spPr>
      </p:pic>
      <p:sp>
        <p:nvSpPr>
          <p:cNvPr id="3" name="Rectangle 6"/>
          <p:cNvSpPr>
            <a:spLocks noChangeArrowheads="1"/>
          </p:cNvSpPr>
          <p:nvPr/>
        </p:nvSpPr>
        <p:spPr bwMode="auto">
          <a:xfrm>
            <a:off x="3563888" y="1412776"/>
            <a:ext cx="4896544" cy="3785652"/>
          </a:xfrm>
          <a:prstGeom prst="rect">
            <a:avLst/>
          </a:prstGeom>
          <a:noFill/>
          <a:ln w="9525">
            <a:noFill/>
            <a:miter lim="800000"/>
            <a:headEnd/>
            <a:tailEnd/>
          </a:ln>
        </p:spPr>
        <p:txBody>
          <a:bodyPr wrap="square">
            <a:spAutoFit/>
          </a:bodyPr>
          <a:lstStyle/>
          <a:p>
            <a:pPr marL="571500" indent="-571500">
              <a:spcBef>
                <a:spcPct val="50000"/>
              </a:spcBef>
              <a:buSzPct val="50000"/>
              <a:buFont typeface="Courier New" pitchFamily="49" charset="0"/>
              <a:buChar char="o"/>
            </a:pPr>
            <a:r>
              <a:rPr lang="en-US" sz="6000" dirty="0" smtClean="0">
                <a:solidFill>
                  <a:srgbClr val="204D9E"/>
                </a:solidFill>
                <a:latin typeface="Gill Sans MT" pitchFamily="34" charset="0"/>
                <a:cs typeface="Calibri" pitchFamily="34" charset="0"/>
              </a:rPr>
              <a:t>Patience</a:t>
            </a:r>
          </a:p>
          <a:p>
            <a:pPr marL="571500" indent="-571500">
              <a:spcBef>
                <a:spcPct val="50000"/>
              </a:spcBef>
              <a:buSzPct val="50000"/>
              <a:buFont typeface="Courier New" pitchFamily="49" charset="0"/>
              <a:buChar char="o"/>
            </a:pPr>
            <a:r>
              <a:rPr lang="en-US" sz="6000" dirty="0" smtClean="0">
                <a:solidFill>
                  <a:srgbClr val="204D9E"/>
                </a:solidFill>
                <a:latin typeface="Gill Sans MT" pitchFamily="34" charset="0"/>
                <a:cs typeface="Calibri" pitchFamily="34" charset="0"/>
              </a:rPr>
              <a:t>Trust</a:t>
            </a:r>
          </a:p>
          <a:p>
            <a:pPr marL="571500" indent="-571500">
              <a:spcBef>
                <a:spcPct val="50000"/>
              </a:spcBef>
              <a:buSzPct val="50000"/>
              <a:buFont typeface="Courier New" pitchFamily="49" charset="0"/>
              <a:buChar char="o"/>
            </a:pPr>
            <a:r>
              <a:rPr lang="en-US" sz="6000" dirty="0" smtClean="0">
                <a:solidFill>
                  <a:srgbClr val="204D9E"/>
                </a:solidFill>
                <a:latin typeface="Gill Sans MT" pitchFamily="34" charset="0"/>
                <a:cs typeface="Calibri" pitchFamily="34" charset="0"/>
              </a:rPr>
              <a:t>Empathy</a:t>
            </a: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What are the challenges?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280" y="6314525"/>
            <a:ext cx="1968878" cy="457200"/>
          </a:xfrm>
          <a:prstGeom prst="rect">
            <a:avLst/>
          </a:prstGeom>
        </p:spPr>
      </p:pic>
    </p:spTree>
    <p:extLst>
      <p:ext uri="{BB962C8B-B14F-4D97-AF65-F5344CB8AC3E}">
        <p14:creationId xmlns:p14="http://schemas.microsoft.com/office/powerpoint/2010/main" val="408573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48064" y="4129973"/>
            <a:ext cx="3810330" cy="2523963"/>
          </a:xfrm>
          <a:prstGeom prst="rect">
            <a:avLst/>
          </a:prstGeom>
        </p:spPr>
      </p:pic>
      <p:sp>
        <p:nvSpPr>
          <p:cNvPr id="3" name="Rectangle 6"/>
          <p:cNvSpPr>
            <a:spLocks noChangeArrowheads="1"/>
          </p:cNvSpPr>
          <p:nvPr/>
        </p:nvSpPr>
        <p:spPr bwMode="auto">
          <a:xfrm>
            <a:off x="0" y="1024984"/>
            <a:ext cx="8604448" cy="2031325"/>
          </a:xfrm>
          <a:prstGeom prst="rect">
            <a:avLst/>
          </a:prstGeom>
          <a:noFill/>
          <a:ln w="9525">
            <a:noFill/>
            <a:miter lim="800000"/>
            <a:headEnd/>
            <a:tailEnd/>
          </a:ln>
        </p:spPr>
        <p:txBody>
          <a:bodyPr wrap="square">
            <a:spAutoFit/>
          </a:bodyPr>
          <a:lstStyle/>
          <a:p>
            <a:pPr marL="571500" indent="-571500">
              <a:spcBef>
                <a:spcPct val="50000"/>
              </a:spcBef>
              <a:buSzPct val="50000"/>
              <a:buFont typeface="Courier New" pitchFamily="49" charset="0"/>
              <a:buChar char="o"/>
            </a:pPr>
            <a:r>
              <a:rPr lang="en-US" sz="2800" dirty="0" smtClean="0">
                <a:solidFill>
                  <a:srgbClr val="204D9E"/>
                </a:solidFill>
                <a:latin typeface="Gill Sans MT" pitchFamily="34" charset="0"/>
                <a:cs typeface="Calibri" pitchFamily="34" charset="0"/>
              </a:rPr>
              <a:t>Let your child know that you will always love them but that you were not happy with their behaviors and actions.  </a:t>
            </a:r>
          </a:p>
          <a:p>
            <a:pPr marL="571500" indent="-571500">
              <a:spcBef>
                <a:spcPct val="50000"/>
              </a:spcBef>
              <a:buSzPct val="50000"/>
              <a:buFont typeface="Courier New" pitchFamily="49" charset="0"/>
              <a:buChar char="o"/>
            </a:pPr>
            <a:r>
              <a:rPr lang="en-US" sz="2800" dirty="0" smtClean="0">
                <a:solidFill>
                  <a:srgbClr val="204D9E"/>
                </a:solidFill>
                <a:latin typeface="Gill Sans MT" pitchFamily="34" charset="0"/>
                <a:cs typeface="Calibri" pitchFamily="34" charset="0"/>
              </a:rPr>
              <a:t>Behaviors can change.  </a:t>
            </a:r>
            <a:endParaRPr lang="en-US" sz="2800" dirty="0">
              <a:solidFill>
                <a:srgbClr val="204D9E"/>
              </a:solidFill>
              <a:latin typeface="Gill Sans MT" pitchFamily="34" charset="0"/>
              <a:cs typeface="Calibri" pitchFamily="34" charset="0"/>
            </a:endParaRP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Consequences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spTree>
    <p:extLst>
      <p:ext uri="{BB962C8B-B14F-4D97-AF65-F5344CB8AC3E}">
        <p14:creationId xmlns:p14="http://schemas.microsoft.com/office/powerpoint/2010/main" val="24345664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Useful Suggestions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pic>
        <p:nvPicPr>
          <p:cNvPr id="2" name="Picture 1"/>
          <p:cNvPicPr>
            <a:picLocks noChangeAspect="1"/>
          </p:cNvPicPr>
          <p:nvPr/>
        </p:nvPicPr>
        <p:blipFill>
          <a:blip r:embed="rId3"/>
          <a:stretch>
            <a:fillRect/>
          </a:stretch>
        </p:blipFill>
        <p:spPr>
          <a:xfrm>
            <a:off x="2345934" y="1340768"/>
            <a:ext cx="4056112" cy="4056112"/>
          </a:xfrm>
          <a:prstGeom prst="rect">
            <a:avLst/>
          </a:prstGeom>
        </p:spPr>
      </p:pic>
    </p:spTree>
    <p:extLst>
      <p:ext uri="{BB962C8B-B14F-4D97-AF65-F5344CB8AC3E}">
        <p14:creationId xmlns:p14="http://schemas.microsoft.com/office/powerpoint/2010/main" val="5782780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1619672" y="1165221"/>
            <a:ext cx="7194376" cy="5478423"/>
          </a:xfrm>
          <a:prstGeom prst="rect">
            <a:avLst/>
          </a:prstGeom>
          <a:noFill/>
          <a:ln w="9525">
            <a:noFill/>
            <a:miter lim="800000"/>
            <a:headEnd/>
            <a:tailEnd/>
          </a:ln>
        </p:spPr>
        <p:txBody>
          <a:bodyPr wrap="square">
            <a:spAutoFit/>
          </a:bodyPr>
          <a:lstStyle/>
          <a:p>
            <a:pPr marL="571500"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Don’t underestimate the power of a smile or a “good job.”</a:t>
            </a:r>
          </a:p>
          <a:p>
            <a:pPr marL="571500"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Choose your battles.</a:t>
            </a:r>
          </a:p>
          <a:p>
            <a:pPr marL="571500"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Try to catch your child being good.</a:t>
            </a:r>
          </a:p>
          <a:p>
            <a:pPr marL="571500"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The best way to help end a </a:t>
            </a:r>
            <a:r>
              <a:rPr lang="en-US" sz="2800" dirty="0" smtClean="0">
                <a:solidFill>
                  <a:srgbClr val="204D9E"/>
                </a:solidFill>
                <a:latin typeface="Gill Sans MT" pitchFamily="34" charset="0"/>
                <a:cs typeface="Calibri" pitchFamily="34" charset="0"/>
              </a:rPr>
              <a:t>bad </a:t>
            </a:r>
            <a:r>
              <a:rPr lang="en-US" sz="2800" dirty="0">
                <a:solidFill>
                  <a:srgbClr val="204D9E"/>
                </a:solidFill>
                <a:latin typeface="Gill Sans MT" pitchFamily="34" charset="0"/>
                <a:cs typeface="Calibri" pitchFamily="34" charset="0"/>
              </a:rPr>
              <a:t>behavior is by rewarding the </a:t>
            </a:r>
            <a:r>
              <a:rPr lang="en-US" sz="2800" dirty="0" smtClean="0">
                <a:solidFill>
                  <a:srgbClr val="204D9E"/>
                </a:solidFill>
                <a:latin typeface="Gill Sans MT" pitchFamily="34" charset="0"/>
                <a:cs typeface="Calibri" pitchFamily="34" charset="0"/>
              </a:rPr>
              <a:t>good </a:t>
            </a:r>
            <a:r>
              <a:rPr lang="en-US" sz="2800" dirty="0">
                <a:solidFill>
                  <a:srgbClr val="204D9E"/>
                </a:solidFill>
                <a:latin typeface="Gill Sans MT" pitchFamily="34" charset="0"/>
                <a:cs typeface="Calibri" pitchFamily="34" charset="0"/>
              </a:rPr>
              <a:t>behavior</a:t>
            </a:r>
            <a:r>
              <a:rPr lang="en-US" sz="2800" dirty="0" smtClean="0">
                <a:solidFill>
                  <a:srgbClr val="204D9E"/>
                </a:solidFill>
                <a:latin typeface="Gill Sans MT" pitchFamily="34" charset="0"/>
                <a:cs typeface="Calibri" pitchFamily="34" charset="0"/>
              </a:rPr>
              <a:t>.</a:t>
            </a:r>
            <a:endParaRPr lang="en-US" sz="2800" dirty="0">
              <a:solidFill>
                <a:srgbClr val="204D9E"/>
              </a:solidFill>
              <a:latin typeface="Gill Sans MT" pitchFamily="34" charset="0"/>
              <a:cs typeface="Calibri" pitchFamily="34" charset="0"/>
            </a:endParaRPr>
          </a:p>
          <a:p>
            <a:pPr marL="571500"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Praise behaviors instead of traits.</a:t>
            </a:r>
          </a:p>
          <a:p>
            <a:pPr marL="1028700" lvl="1"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Ex: Praise a child’s hard work and </a:t>
            </a:r>
            <a:r>
              <a:rPr lang="en-US" sz="2800" dirty="0" smtClean="0">
                <a:solidFill>
                  <a:srgbClr val="204D9E"/>
                </a:solidFill>
                <a:latin typeface="Gill Sans MT" pitchFamily="34" charset="0"/>
                <a:cs typeface="Calibri" pitchFamily="34" charset="0"/>
              </a:rPr>
              <a:t>effort/dedication </a:t>
            </a:r>
            <a:r>
              <a:rPr lang="en-US" sz="2800" dirty="0">
                <a:solidFill>
                  <a:srgbClr val="204D9E"/>
                </a:solidFill>
                <a:latin typeface="Gill Sans MT" pitchFamily="34" charset="0"/>
                <a:cs typeface="Calibri" pitchFamily="34" charset="0"/>
              </a:rPr>
              <a:t>rather than </a:t>
            </a:r>
            <a:r>
              <a:rPr lang="en-US" sz="2800" dirty="0" smtClean="0">
                <a:solidFill>
                  <a:srgbClr val="204D9E"/>
                </a:solidFill>
                <a:latin typeface="Gill Sans MT" pitchFamily="34" charset="0"/>
                <a:cs typeface="Calibri" pitchFamily="34" charset="0"/>
              </a:rPr>
              <a:t>their intelligence</a:t>
            </a:r>
            <a:r>
              <a:rPr lang="en-US" sz="2800" dirty="0">
                <a:solidFill>
                  <a:srgbClr val="204D9E"/>
                </a:solidFill>
                <a:latin typeface="Gill Sans MT" pitchFamily="34" charset="0"/>
                <a:cs typeface="Calibri" pitchFamily="34" charset="0"/>
              </a:rPr>
              <a:t>.</a:t>
            </a: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Useful Suggestions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spTree>
    <p:extLst>
      <p:ext uri="{BB962C8B-B14F-4D97-AF65-F5344CB8AC3E}">
        <p14:creationId xmlns:p14="http://schemas.microsoft.com/office/powerpoint/2010/main" val="39339086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12160" y="926939"/>
            <a:ext cx="2232248" cy="2996717"/>
          </a:xfrm>
          <a:prstGeom prst="rect">
            <a:avLst/>
          </a:prstGeom>
        </p:spPr>
      </p:pic>
      <p:sp>
        <p:nvSpPr>
          <p:cNvPr id="3" name="Rectangle 6"/>
          <p:cNvSpPr>
            <a:spLocks noChangeArrowheads="1"/>
          </p:cNvSpPr>
          <p:nvPr/>
        </p:nvSpPr>
        <p:spPr bwMode="auto">
          <a:xfrm>
            <a:off x="348122" y="1115740"/>
            <a:ext cx="5970240" cy="4832092"/>
          </a:xfrm>
          <a:prstGeom prst="rect">
            <a:avLst/>
          </a:prstGeom>
          <a:noFill/>
          <a:ln w="9525">
            <a:noFill/>
            <a:miter lim="800000"/>
            <a:headEnd/>
            <a:tailEnd/>
          </a:ln>
        </p:spPr>
        <p:txBody>
          <a:bodyPr wrap="square">
            <a:spAutoFit/>
          </a:bodyPr>
          <a:lstStyle/>
          <a:p>
            <a:pPr marL="571500"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We assist </a:t>
            </a:r>
            <a:r>
              <a:rPr lang="en-US" sz="2800" b="1" i="1" dirty="0">
                <a:solidFill>
                  <a:srgbClr val="204D9E"/>
                </a:solidFill>
                <a:latin typeface="Gill Sans MT" pitchFamily="34" charset="0"/>
                <a:cs typeface="Calibri" pitchFamily="34" charset="0"/>
              </a:rPr>
              <a:t>all ages</a:t>
            </a:r>
            <a:r>
              <a:rPr lang="en-US" sz="2800" dirty="0">
                <a:solidFill>
                  <a:srgbClr val="204D9E"/>
                </a:solidFill>
                <a:latin typeface="Gill Sans MT" pitchFamily="34" charset="0"/>
                <a:cs typeface="Calibri" pitchFamily="34" charset="0"/>
              </a:rPr>
              <a:t>! </a:t>
            </a:r>
          </a:p>
          <a:p>
            <a:pPr marL="571500"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Program services are FREE!</a:t>
            </a:r>
          </a:p>
          <a:p>
            <a:pPr marL="571500"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Educational Workshops</a:t>
            </a:r>
          </a:p>
          <a:p>
            <a:pPr marL="571500" indent="-571500">
              <a:spcBef>
                <a:spcPct val="50000"/>
              </a:spcBef>
              <a:buSzPct val="50000"/>
              <a:buFont typeface="Courier New" pitchFamily="49" charset="0"/>
              <a:buChar char="o"/>
            </a:pPr>
            <a:r>
              <a:rPr lang="en-US" sz="2800" dirty="0">
                <a:solidFill>
                  <a:srgbClr val="204D9E"/>
                </a:solidFill>
                <a:latin typeface="Gill Sans MT" pitchFamily="34" charset="0"/>
                <a:cs typeface="Calibri" pitchFamily="34" charset="0"/>
              </a:rPr>
              <a:t>Individual Case Management</a:t>
            </a:r>
          </a:p>
          <a:p>
            <a:pPr marL="571500" indent="-571500">
              <a:spcBef>
                <a:spcPct val="50000"/>
              </a:spcBef>
              <a:buSzPct val="50000"/>
              <a:buFont typeface="Courier New" pitchFamily="49" charset="0"/>
              <a:buChar char="o"/>
            </a:pPr>
            <a:r>
              <a:rPr lang="en-US" sz="2800" dirty="0" smtClean="0">
                <a:solidFill>
                  <a:srgbClr val="204D9E"/>
                </a:solidFill>
                <a:latin typeface="Gill Sans MT" pitchFamily="34" charset="0"/>
                <a:cs typeface="Calibri" pitchFamily="34" charset="0"/>
              </a:rPr>
              <a:t>Skills Groups</a:t>
            </a:r>
            <a:endParaRPr lang="en-US" sz="2800" dirty="0">
              <a:solidFill>
                <a:srgbClr val="204D9E"/>
              </a:solidFill>
              <a:latin typeface="Gill Sans MT" pitchFamily="34" charset="0"/>
              <a:cs typeface="Calibri" pitchFamily="34" charset="0"/>
            </a:endParaRPr>
          </a:p>
          <a:p>
            <a:pPr marL="571500" indent="-571500">
              <a:spcBef>
                <a:spcPct val="50000"/>
              </a:spcBef>
              <a:buSzPct val="50000"/>
              <a:buFont typeface="Courier New" pitchFamily="49" charset="0"/>
              <a:buChar char="o"/>
            </a:pPr>
            <a:r>
              <a:rPr lang="en-US" sz="2800" dirty="0" smtClean="0">
                <a:solidFill>
                  <a:srgbClr val="204D9E"/>
                </a:solidFill>
                <a:latin typeface="Gill Sans MT" pitchFamily="34" charset="0"/>
                <a:cs typeface="Calibri" pitchFamily="34" charset="0"/>
              </a:rPr>
              <a:t>Services </a:t>
            </a:r>
            <a:r>
              <a:rPr lang="en-US" sz="2800" dirty="0">
                <a:solidFill>
                  <a:srgbClr val="204D9E"/>
                </a:solidFill>
                <a:latin typeface="Gill Sans MT" pitchFamily="34" charset="0"/>
                <a:cs typeface="Calibri" pitchFamily="34" charset="0"/>
              </a:rPr>
              <a:t>available to anyone residing in Orange County.</a:t>
            </a:r>
          </a:p>
          <a:p>
            <a:pPr marL="571500" indent="-571500">
              <a:spcBef>
                <a:spcPct val="50000"/>
              </a:spcBef>
              <a:buSzPct val="50000"/>
              <a:buFont typeface="Courier New" pitchFamily="49" charset="0"/>
              <a:buChar char="o"/>
            </a:pPr>
            <a:endParaRPr lang="en-US" sz="2800" dirty="0">
              <a:solidFill>
                <a:srgbClr val="204D9E"/>
              </a:solidFill>
              <a:latin typeface="Gill Sans MT" pitchFamily="34" charset="0"/>
              <a:cs typeface="Calibri" pitchFamily="34" charset="0"/>
            </a:endParaRP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Parenting</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pic>
        <p:nvPicPr>
          <p:cNvPr id="4" name="Picture 3"/>
          <p:cNvPicPr>
            <a:picLocks noChangeAspect="1"/>
          </p:cNvPicPr>
          <p:nvPr/>
        </p:nvPicPr>
        <p:blipFill>
          <a:blip r:embed="rId4"/>
          <a:stretch>
            <a:fillRect/>
          </a:stretch>
        </p:blipFill>
        <p:spPr>
          <a:xfrm>
            <a:off x="3176506" y="5229200"/>
            <a:ext cx="5671307" cy="1124412"/>
          </a:xfrm>
          <a:prstGeom prst="rect">
            <a:avLst/>
          </a:prstGeom>
        </p:spPr>
      </p:pic>
    </p:spTree>
    <p:extLst>
      <p:ext uri="{BB962C8B-B14F-4D97-AF65-F5344CB8AC3E}">
        <p14:creationId xmlns:p14="http://schemas.microsoft.com/office/powerpoint/2010/main" val="25940404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Questions?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pic>
        <p:nvPicPr>
          <p:cNvPr id="2" name="Picture 1"/>
          <p:cNvPicPr>
            <a:picLocks noChangeAspect="1"/>
          </p:cNvPicPr>
          <p:nvPr/>
        </p:nvPicPr>
        <p:blipFill>
          <a:blip r:embed="rId3"/>
          <a:stretch>
            <a:fillRect/>
          </a:stretch>
        </p:blipFill>
        <p:spPr>
          <a:xfrm>
            <a:off x="2195736" y="1599804"/>
            <a:ext cx="4907705" cy="4572396"/>
          </a:xfrm>
          <a:prstGeom prst="rect">
            <a:avLst/>
          </a:prstGeom>
        </p:spPr>
      </p:pic>
    </p:spTree>
    <p:extLst>
      <p:ext uri="{BB962C8B-B14F-4D97-AF65-F5344CB8AC3E}">
        <p14:creationId xmlns:p14="http://schemas.microsoft.com/office/powerpoint/2010/main" val="4045122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381000" y="1272482"/>
            <a:ext cx="7620000" cy="4816703"/>
          </a:xfrm>
          <a:prstGeom prst="rect">
            <a:avLst/>
          </a:prstGeom>
          <a:noFill/>
          <a:ln w="9525">
            <a:noFill/>
            <a:miter lim="800000"/>
            <a:headEnd/>
            <a:tailEnd/>
          </a:ln>
        </p:spPr>
        <p:txBody>
          <a:bodyPr>
            <a:spAutoFit/>
          </a:bodyPr>
          <a:lstStyle/>
          <a:p>
            <a:pPr marL="571500" indent="-571500">
              <a:spcBef>
                <a:spcPct val="50000"/>
              </a:spcBef>
              <a:buSzPct val="50000"/>
              <a:buFont typeface="Courier New" pitchFamily="49" charset="0"/>
              <a:buChar char="o"/>
            </a:pPr>
            <a:r>
              <a:rPr lang="en-US" sz="2800" b="1" dirty="0">
                <a:solidFill>
                  <a:srgbClr val="204D9E"/>
                </a:solidFill>
                <a:latin typeface="Gill Sans MT" pitchFamily="34" charset="0"/>
                <a:cs typeface="Calibri" pitchFamily="34" charset="0"/>
              </a:rPr>
              <a:t>Rewards</a:t>
            </a:r>
          </a:p>
          <a:p>
            <a:pPr marL="1028700" lvl="1" indent="-571500">
              <a:spcBef>
                <a:spcPct val="50000"/>
              </a:spcBef>
              <a:buSzPct val="50000"/>
              <a:buFont typeface="Courier New" pitchFamily="49" charset="0"/>
              <a:buChar char="o"/>
            </a:pPr>
            <a:r>
              <a:rPr lang="en-US" sz="2800" b="1" dirty="0">
                <a:solidFill>
                  <a:srgbClr val="204D9E"/>
                </a:solidFill>
                <a:latin typeface="Gill Sans MT" pitchFamily="34" charset="0"/>
                <a:cs typeface="Calibri" pitchFamily="34" charset="0"/>
              </a:rPr>
              <a:t>Focusing on rewards first for a reason!</a:t>
            </a:r>
          </a:p>
          <a:p>
            <a:pPr marL="1028700" lvl="1" indent="-571500">
              <a:spcBef>
                <a:spcPct val="50000"/>
              </a:spcBef>
              <a:buSzPct val="50000"/>
              <a:buFont typeface="Courier New" pitchFamily="49" charset="0"/>
              <a:buChar char="o"/>
            </a:pPr>
            <a:r>
              <a:rPr lang="en-US" sz="2800" b="1" dirty="0">
                <a:solidFill>
                  <a:srgbClr val="204D9E"/>
                </a:solidFill>
                <a:latin typeface="Gill Sans MT" pitchFamily="34" charset="0"/>
                <a:cs typeface="Calibri" pitchFamily="34" charset="0"/>
              </a:rPr>
              <a:t>How to use rewards </a:t>
            </a:r>
            <a:r>
              <a:rPr lang="en-US" sz="2800" b="1" dirty="0" smtClean="0">
                <a:solidFill>
                  <a:srgbClr val="204D9E"/>
                </a:solidFill>
                <a:latin typeface="Gill Sans MT" pitchFamily="34" charset="0"/>
                <a:cs typeface="Calibri" pitchFamily="34" charset="0"/>
              </a:rPr>
              <a:t>effectively</a:t>
            </a:r>
            <a:endParaRPr lang="en-US" sz="2800" b="1" dirty="0">
              <a:solidFill>
                <a:srgbClr val="204D9E"/>
              </a:solidFill>
              <a:latin typeface="Gill Sans MT" pitchFamily="34" charset="0"/>
              <a:cs typeface="Calibri" pitchFamily="34" charset="0"/>
            </a:endParaRPr>
          </a:p>
          <a:p>
            <a:pPr marL="571500" indent="-571500">
              <a:spcBef>
                <a:spcPct val="50000"/>
              </a:spcBef>
              <a:buSzPct val="50000"/>
              <a:buFont typeface="Courier New" pitchFamily="49" charset="0"/>
              <a:buChar char="o"/>
            </a:pPr>
            <a:endParaRPr lang="en-US" sz="1600" b="1" dirty="0">
              <a:solidFill>
                <a:srgbClr val="204D9E"/>
              </a:solidFill>
              <a:latin typeface="Gill Sans MT" pitchFamily="34" charset="0"/>
              <a:cs typeface="Calibri" pitchFamily="34" charset="0"/>
            </a:endParaRPr>
          </a:p>
          <a:p>
            <a:pPr marL="571500" indent="-571500">
              <a:spcBef>
                <a:spcPct val="50000"/>
              </a:spcBef>
              <a:buSzPct val="50000"/>
              <a:buFont typeface="Courier New" pitchFamily="49" charset="0"/>
              <a:buChar char="o"/>
            </a:pPr>
            <a:r>
              <a:rPr lang="en-US" sz="2800" b="1" dirty="0">
                <a:solidFill>
                  <a:srgbClr val="204D9E"/>
                </a:solidFill>
                <a:latin typeface="Gill Sans MT" pitchFamily="34" charset="0"/>
                <a:cs typeface="Calibri" pitchFamily="34" charset="0"/>
              </a:rPr>
              <a:t>Consequences</a:t>
            </a:r>
          </a:p>
          <a:p>
            <a:pPr marL="1028700" lvl="1" indent="-571500">
              <a:spcBef>
                <a:spcPct val="50000"/>
              </a:spcBef>
              <a:buSzPct val="50000"/>
              <a:buFont typeface="Courier New" pitchFamily="49" charset="0"/>
              <a:buChar char="o"/>
            </a:pPr>
            <a:r>
              <a:rPr lang="en-US" sz="2800" b="1" dirty="0">
                <a:solidFill>
                  <a:srgbClr val="204D9E"/>
                </a:solidFill>
                <a:latin typeface="Gill Sans MT" pitchFamily="34" charset="0"/>
                <a:cs typeface="Calibri" pitchFamily="34" charset="0"/>
              </a:rPr>
              <a:t>How to use consequences </a:t>
            </a:r>
            <a:r>
              <a:rPr lang="en-US" sz="2800" b="1" dirty="0" smtClean="0">
                <a:solidFill>
                  <a:srgbClr val="204D9E"/>
                </a:solidFill>
                <a:latin typeface="Gill Sans MT" pitchFamily="34" charset="0"/>
                <a:cs typeface="Calibri" pitchFamily="34" charset="0"/>
              </a:rPr>
              <a:t>effectively</a:t>
            </a:r>
            <a:endParaRPr lang="en-US" sz="2800" b="1" dirty="0">
              <a:solidFill>
                <a:srgbClr val="204D9E"/>
              </a:solidFill>
              <a:latin typeface="Gill Sans MT" pitchFamily="34" charset="0"/>
              <a:cs typeface="Calibri" pitchFamily="34" charset="0"/>
            </a:endParaRPr>
          </a:p>
          <a:p>
            <a:pPr marL="571500" indent="-571500">
              <a:spcBef>
                <a:spcPct val="50000"/>
              </a:spcBef>
              <a:buSzPct val="50000"/>
              <a:buFont typeface="Courier New" pitchFamily="49" charset="0"/>
              <a:buChar char="o"/>
            </a:pPr>
            <a:endParaRPr lang="en-US" sz="2800" b="1" dirty="0">
              <a:solidFill>
                <a:srgbClr val="204D9E"/>
              </a:solidFill>
              <a:latin typeface="Gill Sans MT" pitchFamily="34" charset="0"/>
              <a:cs typeface="Calibri" pitchFamily="34" charset="0"/>
            </a:endParaRPr>
          </a:p>
          <a:p>
            <a:pPr marL="571500" indent="-571500">
              <a:spcBef>
                <a:spcPct val="50000"/>
              </a:spcBef>
              <a:buSzPct val="50000"/>
              <a:buFont typeface="Courier New" pitchFamily="49" charset="0"/>
              <a:buChar char="o"/>
            </a:pPr>
            <a:r>
              <a:rPr lang="en-US" sz="2800" b="1" dirty="0">
                <a:solidFill>
                  <a:srgbClr val="204D9E"/>
                </a:solidFill>
                <a:latin typeface="Gill Sans MT" pitchFamily="34" charset="0"/>
                <a:cs typeface="Calibri" pitchFamily="34" charset="0"/>
              </a:rPr>
              <a:t>Useful suggestions</a:t>
            </a: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Overview</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spTree>
    <p:extLst>
      <p:ext uri="{BB962C8B-B14F-4D97-AF65-F5344CB8AC3E}">
        <p14:creationId xmlns:p14="http://schemas.microsoft.com/office/powerpoint/2010/main" val="3238274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Rewards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pic>
        <p:nvPicPr>
          <p:cNvPr id="7" name="Picture 6"/>
          <p:cNvPicPr>
            <a:picLocks noChangeAspect="1"/>
          </p:cNvPicPr>
          <p:nvPr/>
        </p:nvPicPr>
        <p:blipFill>
          <a:blip r:embed="rId4"/>
          <a:stretch>
            <a:fillRect/>
          </a:stretch>
        </p:blipFill>
        <p:spPr>
          <a:xfrm>
            <a:off x="1476375" y="1524000"/>
            <a:ext cx="6191250" cy="3810000"/>
          </a:xfrm>
          <a:prstGeom prst="rect">
            <a:avLst/>
          </a:prstGeom>
        </p:spPr>
      </p:pic>
    </p:spTree>
    <p:extLst>
      <p:ext uri="{BB962C8B-B14F-4D97-AF65-F5344CB8AC3E}">
        <p14:creationId xmlns:p14="http://schemas.microsoft.com/office/powerpoint/2010/main" val="39271567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28184" y="3988141"/>
            <a:ext cx="2609255" cy="2659353"/>
          </a:xfrm>
          <a:prstGeom prst="rect">
            <a:avLst/>
          </a:prstGeom>
        </p:spPr>
      </p:pic>
      <p:sp>
        <p:nvSpPr>
          <p:cNvPr id="3" name="Rectangle 6"/>
          <p:cNvSpPr>
            <a:spLocks noChangeArrowheads="1"/>
          </p:cNvSpPr>
          <p:nvPr/>
        </p:nvSpPr>
        <p:spPr bwMode="auto">
          <a:xfrm>
            <a:off x="366057" y="1095900"/>
            <a:ext cx="8295456" cy="3539430"/>
          </a:xfrm>
          <a:prstGeom prst="rect">
            <a:avLst/>
          </a:prstGeom>
          <a:noFill/>
          <a:ln w="9525">
            <a:noFill/>
            <a:miter lim="800000"/>
            <a:headEnd/>
            <a:tailEnd/>
          </a:ln>
        </p:spPr>
        <p:txBody>
          <a:bodyPr wrap="square">
            <a:spAutoFit/>
          </a:bodyPr>
          <a:lstStyle/>
          <a:p>
            <a:pPr marL="571500" indent="-571500">
              <a:spcBef>
                <a:spcPct val="50000"/>
              </a:spcBef>
              <a:buSzPct val="50000"/>
              <a:buFont typeface="Courier New" pitchFamily="49" charset="0"/>
              <a:buChar char="o"/>
            </a:pPr>
            <a:r>
              <a:rPr lang="en-US" sz="3200" dirty="0">
                <a:solidFill>
                  <a:srgbClr val="204D9E"/>
                </a:solidFill>
                <a:latin typeface="Gill Sans MT" pitchFamily="34" charset="0"/>
                <a:cs typeface="Calibri" pitchFamily="34" charset="0"/>
              </a:rPr>
              <a:t>R</a:t>
            </a:r>
            <a:r>
              <a:rPr lang="en-US" sz="3200" dirty="0" smtClean="0">
                <a:solidFill>
                  <a:srgbClr val="204D9E"/>
                </a:solidFill>
                <a:latin typeface="Gill Sans MT" pitchFamily="34" charset="0"/>
                <a:cs typeface="Calibri" pitchFamily="34" charset="0"/>
              </a:rPr>
              <a:t>ewards </a:t>
            </a:r>
            <a:r>
              <a:rPr lang="en-US" sz="3200" dirty="0">
                <a:solidFill>
                  <a:srgbClr val="204D9E"/>
                </a:solidFill>
                <a:latin typeface="Gill Sans MT" pitchFamily="34" charset="0"/>
                <a:cs typeface="Calibri" pitchFamily="34" charset="0"/>
              </a:rPr>
              <a:t>will have a greater effect than consequences.</a:t>
            </a:r>
          </a:p>
          <a:p>
            <a:pPr marL="571500" indent="-571500">
              <a:spcBef>
                <a:spcPct val="50000"/>
              </a:spcBef>
              <a:buSzPct val="50000"/>
              <a:buFont typeface="Courier New" pitchFamily="49" charset="0"/>
              <a:buChar char="o"/>
            </a:pPr>
            <a:r>
              <a:rPr lang="en-US" sz="3200" dirty="0">
                <a:solidFill>
                  <a:srgbClr val="204D9E"/>
                </a:solidFill>
                <a:latin typeface="Gill Sans MT" pitchFamily="34" charset="0"/>
                <a:cs typeface="Calibri" pitchFamily="34" charset="0"/>
              </a:rPr>
              <a:t>This applies to children, teenagers, and even adults.</a:t>
            </a:r>
          </a:p>
          <a:p>
            <a:pPr marL="571500" indent="-571500">
              <a:spcBef>
                <a:spcPct val="50000"/>
              </a:spcBef>
              <a:buSzPct val="50000"/>
              <a:buFont typeface="Courier New" pitchFamily="49" charset="0"/>
              <a:buChar char="o"/>
            </a:pPr>
            <a:r>
              <a:rPr lang="en-US" sz="3200" dirty="0">
                <a:solidFill>
                  <a:srgbClr val="204D9E"/>
                </a:solidFill>
                <a:latin typeface="Gill Sans MT" pitchFamily="34" charset="0"/>
                <a:cs typeface="Calibri" pitchFamily="34" charset="0"/>
              </a:rPr>
              <a:t>Rewards should typically be given when the “good behavior” is shown</a:t>
            </a:r>
            <a:r>
              <a:rPr lang="en-US" sz="3200" dirty="0" smtClean="0">
                <a:solidFill>
                  <a:srgbClr val="204D9E"/>
                </a:solidFill>
                <a:latin typeface="Gill Sans MT" pitchFamily="34" charset="0"/>
                <a:cs typeface="Calibri" pitchFamily="34" charset="0"/>
              </a:rPr>
              <a:t>.</a:t>
            </a: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Rewards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spTree>
    <p:extLst>
      <p:ext uri="{BB962C8B-B14F-4D97-AF65-F5344CB8AC3E}">
        <p14:creationId xmlns:p14="http://schemas.microsoft.com/office/powerpoint/2010/main" val="3176024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762000" y="1335881"/>
            <a:ext cx="7620000" cy="3724096"/>
          </a:xfrm>
          <a:prstGeom prst="rect">
            <a:avLst/>
          </a:prstGeom>
          <a:noFill/>
          <a:ln w="9525">
            <a:noFill/>
            <a:miter lim="800000"/>
            <a:headEnd/>
            <a:tailEnd/>
          </a:ln>
        </p:spPr>
        <p:txBody>
          <a:bodyPr>
            <a:spAutoFit/>
          </a:bodyPr>
          <a:lstStyle/>
          <a:p>
            <a:pPr marL="571500" indent="-571500">
              <a:spcBef>
                <a:spcPct val="50000"/>
              </a:spcBef>
              <a:buSzPct val="50000"/>
              <a:buFont typeface="Courier New" pitchFamily="49" charset="0"/>
              <a:buChar char="o"/>
            </a:pPr>
            <a:r>
              <a:rPr lang="en-US" sz="4000" dirty="0" smtClean="0">
                <a:solidFill>
                  <a:srgbClr val="204D9E"/>
                </a:solidFill>
                <a:latin typeface="Gill Sans MT" pitchFamily="34" charset="0"/>
                <a:cs typeface="Calibri" pitchFamily="34" charset="0"/>
              </a:rPr>
              <a:t>What are some motivators? </a:t>
            </a:r>
            <a:endParaRPr lang="en-US" sz="4000" dirty="0">
              <a:solidFill>
                <a:srgbClr val="204D9E"/>
              </a:solidFill>
              <a:latin typeface="Gill Sans MT" pitchFamily="34" charset="0"/>
              <a:cs typeface="Calibri" pitchFamily="34" charset="0"/>
            </a:endParaRPr>
          </a:p>
          <a:p>
            <a:pPr marL="1028700" lvl="1" indent="-571500">
              <a:spcBef>
                <a:spcPct val="50000"/>
              </a:spcBef>
              <a:buSzPct val="50000"/>
              <a:buFont typeface="Courier New" pitchFamily="49" charset="0"/>
              <a:buChar char="o"/>
            </a:pPr>
            <a:r>
              <a:rPr lang="en-US" sz="4000" dirty="0">
                <a:solidFill>
                  <a:srgbClr val="204D9E"/>
                </a:solidFill>
                <a:latin typeface="Gill Sans MT" pitchFamily="34" charset="0"/>
                <a:cs typeface="Calibri" pitchFamily="34" charset="0"/>
              </a:rPr>
              <a:t>What is it that would motivate your child?</a:t>
            </a:r>
          </a:p>
          <a:p>
            <a:pPr marL="1028700" lvl="1" indent="-571500">
              <a:spcBef>
                <a:spcPct val="50000"/>
              </a:spcBef>
              <a:buSzPct val="50000"/>
              <a:buFont typeface="Courier New" pitchFamily="49" charset="0"/>
              <a:buChar char="o"/>
            </a:pPr>
            <a:r>
              <a:rPr lang="en-US" sz="4000" dirty="0">
                <a:solidFill>
                  <a:srgbClr val="204D9E"/>
                </a:solidFill>
                <a:latin typeface="Gill Sans MT" pitchFamily="34" charset="0"/>
                <a:cs typeface="Calibri" pitchFamily="34" charset="0"/>
              </a:rPr>
              <a:t>What interest do they have?</a:t>
            </a:r>
          </a:p>
          <a:p>
            <a:pPr marL="571500" indent="-571500">
              <a:spcBef>
                <a:spcPct val="50000"/>
              </a:spcBef>
              <a:buSzPct val="50000"/>
              <a:buFont typeface="Courier New" pitchFamily="49" charset="0"/>
              <a:buChar char="o"/>
            </a:pPr>
            <a:endParaRPr lang="en-US" sz="2400" dirty="0">
              <a:solidFill>
                <a:srgbClr val="204D9E"/>
              </a:solidFill>
              <a:latin typeface="Gill Sans MT" pitchFamily="34" charset="0"/>
              <a:cs typeface="Calibri" pitchFamily="34" charset="0"/>
            </a:endParaRP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a:solidFill>
                  <a:srgbClr val="95D600"/>
                </a:solidFill>
                <a:latin typeface="Gill Sans MT" pitchFamily="34" charset="0"/>
                <a:cs typeface="Calibri" pitchFamily="34" charset="0"/>
              </a:rPr>
              <a:t>How to Use Rewards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spTree>
    <p:extLst>
      <p:ext uri="{BB962C8B-B14F-4D97-AF65-F5344CB8AC3E}">
        <p14:creationId xmlns:p14="http://schemas.microsoft.com/office/powerpoint/2010/main" val="25549733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762000" y="1335881"/>
            <a:ext cx="7620000" cy="5016758"/>
          </a:xfrm>
          <a:prstGeom prst="rect">
            <a:avLst/>
          </a:prstGeom>
          <a:noFill/>
          <a:ln w="9525">
            <a:noFill/>
            <a:miter lim="800000"/>
            <a:headEnd/>
            <a:tailEnd/>
          </a:ln>
        </p:spPr>
        <p:txBody>
          <a:bodyPr>
            <a:spAutoFit/>
          </a:bodyPr>
          <a:lstStyle/>
          <a:p>
            <a:pPr marL="571500" indent="-571500">
              <a:spcBef>
                <a:spcPct val="50000"/>
              </a:spcBef>
              <a:buSzPct val="50000"/>
              <a:buFont typeface="Courier New" pitchFamily="49" charset="0"/>
              <a:buChar char="o"/>
            </a:pPr>
            <a:r>
              <a:rPr lang="en-US" sz="4000" dirty="0" smtClean="0">
                <a:solidFill>
                  <a:srgbClr val="204D9E"/>
                </a:solidFill>
                <a:latin typeface="Gill Sans MT" pitchFamily="34" charset="0"/>
                <a:cs typeface="Calibri" pitchFamily="34" charset="0"/>
              </a:rPr>
              <a:t>Set realistic </a:t>
            </a:r>
            <a:r>
              <a:rPr lang="en-US" sz="4000" dirty="0">
                <a:solidFill>
                  <a:srgbClr val="204D9E"/>
                </a:solidFill>
                <a:latin typeface="Gill Sans MT" pitchFamily="34" charset="0"/>
                <a:cs typeface="Calibri" pitchFamily="34" charset="0"/>
              </a:rPr>
              <a:t>goals.</a:t>
            </a:r>
          </a:p>
          <a:p>
            <a:pPr marL="1028700" lvl="1" indent="-571500">
              <a:spcBef>
                <a:spcPct val="50000"/>
              </a:spcBef>
              <a:buSzPct val="50000"/>
              <a:buFont typeface="Courier New" pitchFamily="49" charset="0"/>
              <a:buChar char="o"/>
            </a:pPr>
            <a:r>
              <a:rPr lang="en-US" sz="4000" dirty="0">
                <a:solidFill>
                  <a:srgbClr val="204D9E"/>
                </a:solidFill>
                <a:latin typeface="Gill Sans MT" pitchFamily="34" charset="0"/>
                <a:cs typeface="Calibri" pitchFamily="34" charset="0"/>
              </a:rPr>
              <a:t>If  the child feels they can’t achieve the goal, they won’t try.</a:t>
            </a:r>
          </a:p>
          <a:p>
            <a:pPr marL="1028700" lvl="1" indent="-571500">
              <a:spcBef>
                <a:spcPct val="50000"/>
              </a:spcBef>
              <a:buSzPct val="50000"/>
              <a:buFont typeface="Courier New" pitchFamily="49" charset="0"/>
              <a:buChar char="o"/>
            </a:pPr>
            <a:r>
              <a:rPr lang="en-US" sz="4000" dirty="0">
                <a:solidFill>
                  <a:srgbClr val="204D9E"/>
                </a:solidFill>
                <a:latin typeface="Gill Sans MT" pitchFamily="34" charset="0"/>
                <a:cs typeface="Calibri" pitchFamily="34" charset="0"/>
              </a:rPr>
              <a:t>The child should be able to earn their reward about 75% of the time.</a:t>
            </a: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a:solidFill>
                  <a:srgbClr val="95D600"/>
                </a:solidFill>
                <a:latin typeface="Gill Sans MT" pitchFamily="34" charset="0"/>
                <a:cs typeface="Calibri" pitchFamily="34" charset="0"/>
              </a:rPr>
              <a:t>How to Use Rewards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spTree>
    <p:extLst>
      <p:ext uri="{BB962C8B-B14F-4D97-AF65-F5344CB8AC3E}">
        <p14:creationId xmlns:p14="http://schemas.microsoft.com/office/powerpoint/2010/main" val="36536175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54243" y="5016581"/>
            <a:ext cx="2757121" cy="1577752"/>
          </a:xfrm>
          <a:prstGeom prst="rect">
            <a:avLst/>
          </a:prstGeom>
        </p:spPr>
      </p:pic>
      <p:sp>
        <p:nvSpPr>
          <p:cNvPr id="3" name="Rectangle 6"/>
          <p:cNvSpPr>
            <a:spLocks noChangeArrowheads="1"/>
          </p:cNvSpPr>
          <p:nvPr/>
        </p:nvSpPr>
        <p:spPr bwMode="auto">
          <a:xfrm>
            <a:off x="12804" y="1281142"/>
            <a:ext cx="7079476" cy="4339650"/>
          </a:xfrm>
          <a:prstGeom prst="rect">
            <a:avLst/>
          </a:prstGeom>
          <a:noFill/>
          <a:ln w="9525">
            <a:noFill/>
            <a:miter lim="800000"/>
            <a:headEnd/>
            <a:tailEnd/>
          </a:ln>
        </p:spPr>
        <p:txBody>
          <a:bodyPr wrap="square">
            <a:spAutoFit/>
          </a:bodyPr>
          <a:lstStyle/>
          <a:p>
            <a:pPr marL="571500"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Should be given regularly and consistently.</a:t>
            </a:r>
          </a:p>
          <a:p>
            <a:pPr marL="1028700" lvl="1"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Offer small rewards rather than one big one.</a:t>
            </a:r>
          </a:p>
          <a:p>
            <a:pPr marL="1028700" lvl="1"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Ex: Instead of one big reward at the end for getting straight A’s, try giving smaller rewards for the child completing their homework</a:t>
            </a:r>
            <a:r>
              <a:rPr lang="en-US" sz="2400" dirty="0" smtClean="0">
                <a:solidFill>
                  <a:srgbClr val="204D9E"/>
                </a:solidFill>
                <a:latin typeface="Gill Sans MT" pitchFamily="34" charset="0"/>
                <a:cs typeface="Calibri" pitchFamily="34" charset="0"/>
              </a:rPr>
              <a:t>.</a:t>
            </a:r>
            <a:endParaRPr lang="en-US" sz="2400" dirty="0">
              <a:solidFill>
                <a:srgbClr val="204D9E"/>
              </a:solidFill>
              <a:latin typeface="Gill Sans MT" pitchFamily="34" charset="0"/>
              <a:cs typeface="Calibri" pitchFamily="34" charset="0"/>
            </a:endParaRPr>
          </a:p>
          <a:p>
            <a:pPr marL="571500"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Always follow through.</a:t>
            </a:r>
          </a:p>
          <a:p>
            <a:pPr marL="1028700" lvl="1"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If you promised a reward, there should be a reward.</a:t>
            </a:r>
          </a:p>
          <a:p>
            <a:pPr marL="1028700" lvl="1"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Not keeping your word will lower trust.</a:t>
            </a: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How to Use Rewards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spTree>
    <p:extLst>
      <p:ext uri="{BB962C8B-B14F-4D97-AF65-F5344CB8AC3E}">
        <p14:creationId xmlns:p14="http://schemas.microsoft.com/office/powerpoint/2010/main" val="139916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9394" y="1052737"/>
            <a:ext cx="7173682" cy="4708981"/>
          </a:xfrm>
          <a:prstGeom prst="rect">
            <a:avLst/>
          </a:prstGeom>
          <a:noFill/>
          <a:ln w="9525">
            <a:noFill/>
            <a:miter lim="800000"/>
            <a:headEnd/>
            <a:tailEnd/>
          </a:ln>
        </p:spPr>
        <p:txBody>
          <a:bodyPr wrap="square">
            <a:spAutoFit/>
          </a:bodyPr>
          <a:lstStyle/>
          <a:p>
            <a:pPr marL="571500"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Set clear, specific requirements to receive a reward.</a:t>
            </a:r>
          </a:p>
          <a:p>
            <a:pPr marL="1028700" lvl="1"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Your idea of a clean room may be different than your child’s idea.</a:t>
            </a:r>
          </a:p>
          <a:p>
            <a:pPr marL="1028700" lvl="1"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Ex: “If you pick your clothes up off the floor and put them in the dresser, vacuum, and make your bed, we can go to the toy store.”</a:t>
            </a:r>
          </a:p>
          <a:p>
            <a:pPr marL="571500" indent="-571500">
              <a:spcBef>
                <a:spcPct val="50000"/>
              </a:spcBef>
              <a:buSzPct val="50000"/>
              <a:buFont typeface="Courier New" pitchFamily="49" charset="0"/>
              <a:buChar char="o"/>
            </a:pPr>
            <a:endParaRPr lang="en-US" sz="2400" dirty="0">
              <a:solidFill>
                <a:srgbClr val="204D9E"/>
              </a:solidFill>
              <a:latin typeface="Gill Sans MT" pitchFamily="34" charset="0"/>
              <a:cs typeface="Calibri" pitchFamily="34" charset="0"/>
            </a:endParaRPr>
          </a:p>
          <a:p>
            <a:pPr marL="571500"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Be clear about the reward itself and set appropriate limits.</a:t>
            </a:r>
          </a:p>
          <a:p>
            <a:pPr marL="1028700" lvl="1" indent="-571500">
              <a:spcBef>
                <a:spcPct val="50000"/>
              </a:spcBef>
              <a:buSzPct val="50000"/>
              <a:buFont typeface="Courier New" pitchFamily="49" charset="0"/>
              <a:buChar char="o"/>
            </a:pPr>
            <a:r>
              <a:rPr lang="en-US" sz="2400" dirty="0">
                <a:solidFill>
                  <a:srgbClr val="204D9E"/>
                </a:solidFill>
                <a:latin typeface="Gill Sans MT" pitchFamily="34" charset="0"/>
                <a:cs typeface="Calibri" pitchFamily="34" charset="0"/>
              </a:rPr>
              <a:t>Ex: “You can pick any toy that is $10 or less.”</a:t>
            </a:r>
          </a:p>
        </p:txBody>
      </p:sp>
      <p:sp>
        <p:nvSpPr>
          <p:cNvPr id="6" name="Rectangle 2"/>
          <p:cNvSpPr>
            <a:spLocks noChangeArrowheads="1"/>
          </p:cNvSpPr>
          <p:nvPr/>
        </p:nvSpPr>
        <p:spPr bwMode="auto">
          <a:xfrm>
            <a:off x="0" y="0"/>
            <a:ext cx="9144000" cy="914400"/>
          </a:xfrm>
          <a:prstGeom prst="rect">
            <a:avLst/>
          </a:prstGeom>
          <a:solidFill>
            <a:srgbClr val="204D9E"/>
          </a:solidFill>
          <a:ln w="9525">
            <a:noFill/>
            <a:miter lim="800000"/>
            <a:headEnd/>
            <a:tailEnd/>
          </a:ln>
        </p:spPr>
        <p:txBody>
          <a:bodyPr wrap="none" anchor="ctr"/>
          <a:lstStyle/>
          <a:p>
            <a:pPr algn="ctr"/>
            <a:r>
              <a:rPr lang="en-US" sz="6000" dirty="0" smtClean="0">
                <a:solidFill>
                  <a:srgbClr val="95D600"/>
                </a:solidFill>
                <a:latin typeface="Gill Sans MT" pitchFamily="34" charset="0"/>
                <a:cs typeface="Calibri" pitchFamily="34" charset="0"/>
              </a:rPr>
              <a:t>How to Use Rewards</a:t>
            </a:r>
            <a:endParaRPr lang="en-US" sz="6000" dirty="0">
              <a:solidFill>
                <a:srgbClr val="95D600"/>
              </a:solidFill>
              <a:latin typeface="Gill Sans MT" pitchFamily="34" charset="0"/>
              <a:cs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172200"/>
            <a:ext cx="1968878" cy="457200"/>
          </a:xfrm>
          <a:prstGeom prst="rect">
            <a:avLst/>
          </a:prstGeom>
        </p:spPr>
      </p:pic>
      <p:pic>
        <p:nvPicPr>
          <p:cNvPr id="2" name="Picture 1"/>
          <p:cNvPicPr>
            <a:picLocks noChangeAspect="1"/>
          </p:cNvPicPr>
          <p:nvPr/>
        </p:nvPicPr>
        <p:blipFill>
          <a:blip r:embed="rId4"/>
          <a:stretch>
            <a:fillRect/>
          </a:stretch>
        </p:blipFill>
        <p:spPr>
          <a:xfrm>
            <a:off x="7256156" y="1268760"/>
            <a:ext cx="1905000" cy="2438400"/>
          </a:xfrm>
          <a:prstGeom prst="rect">
            <a:avLst/>
          </a:prstGeom>
        </p:spPr>
      </p:pic>
    </p:spTree>
    <p:extLst>
      <p:ext uri="{BB962C8B-B14F-4D97-AF65-F5344CB8AC3E}">
        <p14:creationId xmlns:p14="http://schemas.microsoft.com/office/powerpoint/2010/main" val="19108005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6114</TotalTime>
  <Words>1449</Words>
  <Application>Microsoft Office PowerPoint</Application>
  <PresentationFormat>On-screen Show (4:3)</PresentationFormat>
  <Paragraphs>152</Paragraphs>
  <Slides>24</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Courier New</vt:lpstr>
      <vt:lpstr>Gill Sans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dayspring.cabaniss</dc:creator>
  <cp:lastModifiedBy>Candelario, Myla Z.</cp:lastModifiedBy>
  <cp:revision>234</cp:revision>
  <dcterms:created xsi:type="dcterms:W3CDTF">2013-10-03T00:10:41Z</dcterms:created>
  <dcterms:modified xsi:type="dcterms:W3CDTF">2019-02-08T19:34:52Z</dcterms:modified>
</cp:coreProperties>
</file>