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99" r:id="rId3"/>
    <p:sldId id="258" r:id="rId4"/>
    <p:sldId id="282" r:id="rId5"/>
    <p:sldId id="260" r:id="rId6"/>
    <p:sldId id="261" r:id="rId7"/>
    <p:sldId id="262" r:id="rId8"/>
    <p:sldId id="283" r:id="rId9"/>
    <p:sldId id="284" r:id="rId10"/>
    <p:sldId id="286" r:id="rId11"/>
    <p:sldId id="285" r:id="rId12"/>
    <p:sldId id="287" r:id="rId13"/>
    <p:sldId id="288" r:id="rId14"/>
    <p:sldId id="268" r:id="rId15"/>
    <p:sldId id="269" r:id="rId16"/>
    <p:sldId id="270" r:id="rId17"/>
    <p:sldId id="271" r:id="rId18"/>
    <p:sldId id="289" r:id="rId19"/>
    <p:sldId id="290" r:id="rId20"/>
    <p:sldId id="291" r:id="rId21"/>
    <p:sldId id="292" r:id="rId22"/>
    <p:sldId id="293" r:id="rId23"/>
    <p:sldId id="294" r:id="rId24"/>
    <p:sldId id="295" r:id="rId25"/>
    <p:sldId id="296" r:id="rId26"/>
    <p:sldId id="2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466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2" autoAdjust="0"/>
    <p:restoredTop sz="94660"/>
  </p:normalViewPr>
  <p:slideViewPr>
    <p:cSldViewPr snapToGrid="0">
      <p:cViewPr varScale="1">
        <p:scale>
          <a:sx n="116" d="100"/>
          <a:sy n="116" d="100"/>
        </p:scale>
        <p:origin x="10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32C0F-FBF5-46C5-BE45-1674C6BE59C9}" type="datetimeFigureOut">
              <a:rPr lang="en-US" smtClean="0"/>
              <a:t>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D27C2-D436-47B8-A490-4CF5E7003CCE}" type="slidenum">
              <a:rPr lang="en-US" smtClean="0"/>
              <a:t>‹#›</a:t>
            </a:fld>
            <a:endParaRPr lang="en-US"/>
          </a:p>
        </p:txBody>
      </p:sp>
    </p:spTree>
    <p:extLst>
      <p:ext uri="{BB962C8B-B14F-4D97-AF65-F5344CB8AC3E}">
        <p14:creationId xmlns:p14="http://schemas.microsoft.com/office/powerpoint/2010/main" val="123653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09146-75F5-49AB-A5ED-F0D06BED6E71}"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3681459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realistic and</a:t>
            </a:r>
            <a:r>
              <a:rPr lang="en-US" baseline="0" dirty="0" smtClean="0"/>
              <a:t> achievable goals.  See next slide for details.  </a:t>
            </a:r>
            <a:endParaRPr lang="en-US" dirty="0"/>
          </a:p>
        </p:txBody>
      </p:sp>
      <p:sp>
        <p:nvSpPr>
          <p:cNvPr id="4" name="Slide Number Placeholder 3"/>
          <p:cNvSpPr>
            <a:spLocks noGrp="1"/>
          </p:cNvSpPr>
          <p:nvPr>
            <p:ph type="sldNum" sz="quarter" idx="10"/>
          </p:nvPr>
        </p:nvSpPr>
        <p:spPr/>
        <p:txBody>
          <a:bodyPr/>
          <a:lstStyle/>
          <a:p>
            <a:fld id="{9AB09146-75F5-49AB-A5ED-F0D06BED6E71}"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115479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realistic and</a:t>
            </a:r>
            <a:r>
              <a:rPr lang="en-US" baseline="0" dirty="0" smtClean="0"/>
              <a:t> achievable goals.  See next slide for details.  </a:t>
            </a:r>
            <a:endParaRPr lang="en-US" dirty="0"/>
          </a:p>
        </p:txBody>
      </p:sp>
      <p:sp>
        <p:nvSpPr>
          <p:cNvPr id="4" name="Slide Number Placeholder 3"/>
          <p:cNvSpPr>
            <a:spLocks noGrp="1"/>
          </p:cNvSpPr>
          <p:nvPr>
            <p:ph type="sldNum" sz="quarter" idx="10"/>
          </p:nvPr>
        </p:nvSpPr>
        <p:spPr/>
        <p:txBody>
          <a:bodyPr/>
          <a:lstStyle/>
          <a:p>
            <a:fld id="{9AB09146-75F5-49AB-A5ED-F0D06BED6E71}"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380495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described earlier.  The greatest challenge is Patience, Trust, and Empathy.  The success to parenting is having patience, trust, and empathy.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53523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09146-75F5-49AB-A5ED-F0D06BED6E71}"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124958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don’t punish our kids we give them consequences.  </a:t>
            </a:r>
            <a:endParaRPr lang="en-US" dirty="0" smtClean="0"/>
          </a:p>
          <a:p>
            <a:r>
              <a:rPr lang="en-US" dirty="0" smtClean="0"/>
              <a:t>Punishment causes resentment.  </a:t>
            </a:r>
          </a:p>
          <a:p>
            <a:r>
              <a:rPr lang="en-US" dirty="0" smtClean="0"/>
              <a:t>Consequences is the direct effect of an action.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AB09146-75F5-49AB-A5ED-F0D06BED6E71}"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245062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consequences are used incorrectly a child will hide everything from you.  </a:t>
            </a:r>
          </a:p>
          <a:p>
            <a:r>
              <a:rPr lang="en-US" dirty="0" smtClean="0"/>
              <a:t>Be consistent</a:t>
            </a:r>
            <a:r>
              <a:rPr lang="en-US" baseline="0" dirty="0" smtClean="0"/>
              <a:t> and fair with every child.  </a:t>
            </a:r>
          </a:p>
          <a:p>
            <a:r>
              <a:rPr lang="en-US" baseline="0" dirty="0" smtClean="0"/>
              <a:t>The duration of the discipline may be different for each child but make sure it is fair for all.  “You always let her get away with that”.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1568789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consequences are used incorrectly a child will hide everything from you.  </a:t>
            </a:r>
          </a:p>
          <a:p>
            <a:r>
              <a:rPr lang="en-US" dirty="0" smtClean="0"/>
              <a:t>Be consistent</a:t>
            </a:r>
            <a:r>
              <a:rPr lang="en-US" baseline="0" dirty="0" smtClean="0"/>
              <a:t> and fair with every child.  </a:t>
            </a:r>
          </a:p>
          <a:p>
            <a:r>
              <a:rPr lang="en-US" baseline="0" dirty="0" smtClean="0"/>
              <a:t>The duration of the discipline may be different for each child but make sure it is fair for all.  “You always let her get away with that”.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424208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consequences are used incorrectly a child will hide everything from you.  </a:t>
            </a:r>
          </a:p>
          <a:p>
            <a:r>
              <a:rPr lang="en-US" dirty="0" smtClean="0"/>
              <a:t>Be consistent</a:t>
            </a:r>
            <a:r>
              <a:rPr lang="en-US" baseline="0" dirty="0" smtClean="0"/>
              <a:t> and fair with every child.  </a:t>
            </a:r>
          </a:p>
          <a:p>
            <a:r>
              <a:rPr lang="en-US" baseline="0" dirty="0" smtClean="0"/>
              <a:t>The duration of the discipline may be different for each child but make sure it is fair for all.  “You always let her get away with that”.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192415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consequences are used incorrectly a child will hide everything from you.  </a:t>
            </a:r>
          </a:p>
          <a:p>
            <a:r>
              <a:rPr lang="en-US" dirty="0" smtClean="0"/>
              <a:t>Be consistent</a:t>
            </a:r>
            <a:r>
              <a:rPr lang="en-US" baseline="0" dirty="0" smtClean="0"/>
              <a:t> and fair with every child.  </a:t>
            </a:r>
          </a:p>
          <a:p>
            <a:r>
              <a:rPr lang="en-US" baseline="0" dirty="0" smtClean="0"/>
              <a:t>The duration of the discipline may be different for each child but make sure it is fair for all.  “You always let her get away with that”.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1163828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consequences are used incorrectly a child will hide everything from you.  </a:t>
            </a:r>
          </a:p>
          <a:p>
            <a:r>
              <a:rPr lang="en-US" dirty="0" smtClean="0"/>
              <a:t>Be consistent</a:t>
            </a:r>
            <a:r>
              <a:rPr lang="en-US" baseline="0" dirty="0" smtClean="0"/>
              <a:t> and fair with every child.  </a:t>
            </a:r>
          </a:p>
          <a:p>
            <a:r>
              <a:rPr lang="en-US" baseline="0" dirty="0" smtClean="0"/>
              <a:t>The duration of the discipline may be different for each child but make sure it is fair for all.  “You always let her get away with that”.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340895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challenges to parenting?  Invite</a:t>
            </a:r>
            <a:r>
              <a:rPr lang="en-US" baseline="0" dirty="0" smtClean="0"/>
              <a:t> group to share then show transition of slide.  Patience with child, Trust your child is telling you the truth or trusting their peers, and Empathy especially when they roll their eyes at you or call you names.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170767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consequences are used incorrectly a child will hide everything from you.  </a:t>
            </a:r>
          </a:p>
          <a:p>
            <a:r>
              <a:rPr lang="en-US" dirty="0" smtClean="0"/>
              <a:t>Be consistent</a:t>
            </a:r>
            <a:r>
              <a:rPr lang="en-US" baseline="0" dirty="0" smtClean="0"/>
              <a:t> and fair with every child.  </a:t>
            </a:r>
          </a:p>
          <a:p>
            <a:r>
              <a:rPr lang="en-US" baseline="0" dirty="0" smtClean="0"/>
              <a:t>The duration of the discipline may be different for each child but make sure it is fair for all.  “You always let her get away with that”.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3813008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consequences are used incorrectly a child will hide everything from you.  </a:t>
            </a:r>
          </a:p>
          <a:p>
            <a:r>
              <a:rPr lang="en-US" dirty="0" smtClean="0"/>
              <a:t>Be consistent</a:t>
            </a:r>
            <a:r>
              <a:rPr lang="en-US" baseline="0" dirty="0" smtClean="0"/>
              <a:t> and fair with every child.  </a:t>
            </a:r>
          </a:p>
          <a:p>
            <a:r>
              <a:rPr lang="en-US" baseline="0" dirty="0" smtClean="0"/>
              <a:t>The duration of the discipline may be different for each child but make sure it is fair for all.  “You always let her get away with that”.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3152546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consequences are used incorrectly a child will hide everything from you.  </a:t>
            </a:r>
          </a:p>
          <a:p>
            <a:r>
              <a:rPr lang="en-US" dirty="0" smtClean="0"/>
              <a:t>Be consistent</a:t>
            </a:r>
            <a:r>
              <a:rPr lang="en-US" baseline="0" dirty="0" smtClean="0"/>
              <a:t> and fair with every child.  </a:t>
            </a:r>
          </a:p>
          <a:p>
            <a:r>
              <a:rPr lang="en-US" baseline="0" dirty="0" smtClean="0"/>
              <a:t>The duration of the discipline may be different for each child but make sure it is fair for all.  “You always let her get away with that”.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149343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consequences are used incorrectly a child will hide everything from you.  </a:t>
            </a:r>
          </a:p>
          <a:p>
            <a:r>
              <a:rPr lang="en-US" dirty="0" smtClean="0"/>
              <a:t>Be consistent</a:t>
            </a:r>
            <a:r>
              <a:rPr lang="en-US" baseline="0" dirty="0" smtClean="0"/>
              <a:t> and fair with every child.  </a:t>
            </a:r>
          </a:p>
          <a:p>
            <a:r>
              <a:rPr lang="en-US" baseline="0" dirty="0" smtClean="0"/>
              <a:t>The duration of the discipline may be different for each child but make sure it is fair for all.  “You always let her get away with that”.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715460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2D4CDDDC-F050-4673-B8C1-AB2BB31A9B1F}" type="slidenum">
              <a:rPr lang="en-US" smtClean="0"/>
              <a:pPr/>
              <a:t>26</a:t>
            </a:fld>
            <a:endParaRPr lang="en-US"/>
          </a:p>
        </p:txBody>
      </p:sp>
    </p:spTree>
    <p:extLst>
      <p:ext uri="{BB962C8B-B14F-4D97-AF65-F5344CB8AC3E}">
        <p14:creationId xmlns:p14="http://schemas.microsoft.com/office/powerpoint/2010/main" val="311039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challenges to parenting?  Invite</a:t>
            </a:r>
            <a:r>
              <a:rPr lang="en-US" baseline="0" dirty="0" smtClean="0"/>
              <a:t> group to share then show transition of slide.  Patience with child, Trust your child is telling you the truth or trusting their peers, and Empathy especially when they roll their eyes at you or call you names.  </a:t>
            </a:r>
          </a:p>
        </p:txBody>
      </p:sp>
      <p:sp>
        <p:nvSpPr>
          <p:cNvPr id="4" name="Slide Number Placeholder 3"/>
          <p:cNvSpPr>
            <a:spLocks noGrp="1"/>
          </p:cNvSpPr>
          <p:nvPr>
            <p:ph type="sldNum" sz="quarter" idx="10"/>
          </p:nvPr>
        </p:nvSpPr>
        <p:spPr/>
        <p:txBody>
          <a:bodyPr/>
          <a:lstStyle/>
          <a:p>
            <a:fld id="{9AB09146-75F5-49AB-A5ED-F0D06BED6E71}"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51859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ever had a boss that was constantly nagging you for deadlines and giving you more work to do? How did you feel?</a:t>
            </a:r>
          </a:p>
          <a:p>
            <a:r>
              <a:rPr lang="en-US" dirty="0" smtClean="0"/>
              <a:t>Have you ever had a boss that praised you, listened to you, and supported you?  How did you feel? </a:t>
            </a:r>
          </a:p>
          <a:p>
            <a:r>
              <a:rPr lang="en-US" dirty="0" smtClean="0"/>
              <a:t>Which one do you want to be? </a:t>
            </a:r>
            <a:endParaRPr lang="en-US" dirty="0"/>
          </a:p>
        </p:txBody>
      </p:sp>
      <p:sp>
        <p:nvSpPr>
          <p:cNvPr id="4" name="Slide Number Placeholder 3"/>
          <p:cNvSpPr>
            <a:spLocks noGrp="1"/>
          </p:cNvSpPr>
          <p:nvPr>
            <p:ph type="sldNum" sz="quarter" idx="10"/>
          </p:nvPr>
        </p:nvSpPr>
        <p:spPr/>
        <p:txBody>
          <a:bodyPr/>
          <a:lstStyle/>
          <a:p>
            <a:fld id="{9AB09146-75F5-49AB-A5ED-F0D06BED6E71}"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280036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09146-75F5-49AB-A5ED-F0D06BED6E71}"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268165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realistic and</a:t>
            </a:r>
            <a:r>
              <a:rPr lang="en-US" baseline="0" dirty="0" smtClean="0"/>
              <a:t> achievable goals.  See next slide for details.  </a:t>
            </a:r>
            <a:endParaRPr lang="en-US" dirty="0"/>
          </a:p>
        </p:txBody>
      </p:sp>
      <p:sp>
        <p:nvSpPr>
          <p:cNvPr id="4" name="Slide Number Placeholder 3"/>
          <p:cNvSpPr>
            <a:spLocks noGrp="1"/>
          </p:cNvSpPr>
          <p:nvPr>
            <p:ph type="sldNum" sz="quarter" idx="10"/>
          </p:nvPr>
        </p:nvSpPr>
        <p:spPr/>
        <p:txBody>
          <a:bodyPr/>
          <a:lstStyle/>
          <a:p>
            <a:fld id="{9AB09146-75F5-49AB-A5ED-F0D06BED6E71}"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147986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realistic and</a:t>
            </a:r>
            <a:r>
              <a:rPr lang="en-US" baseline="0" dirty="0" smtClean="0"/>
              <a:t> achievable goals.  See next slide for details.  </a:t>
            </a:r>
            <a:endParaRPr lang="en-US" dirty="0"/>
          </a:p>
        </p:txBody>
      </p:sp>
      <p:sp>
        <p:nvSpPr>
          <p:cNvPr id="4" name="Slide Number Placeholder 3"/>
          <p:cNvSpPr>
            <a:spLocks noGrp="1"/>
          </p:cNvSpPr>
          <p:nvPr>
            <p:ph type="sldNum" sz="quarter" idx="10"/>
          </p:nvPr>
        </p:nvSpPr>
        <p:spPr/>
        <p:txBody>
          <a:bodyPr/>
          <a:lstStyle/>
          <a:p>
            <a:fld id="{9AB09146-75F5-49AB-A5ED-F0D06BED6E71}"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194061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realistic and</a:t>
            </a:r>
            <a:r>
              <a:rPr lang="en-US" baseline="0" dirty="0" smtClean="0"/>
              <a:t> achievable goals.  See next slide for details.  </a:t>
            </a:r>
            <a:endParaRPr lang="en-US" dirty="0"/>
          </a:p>
        </p:txBody>
      </p:sp>
      <p:sp>
        <p:nvSpPr>
          <p:cNvPr id="4" name="Slide Number Placeholder 3"/>
          <p:cNvSpPr>
            <a:spLocks noGrp="1"/>
          </p:cNvSpPr>
          <p:nvPr>
            <p:ph type="sldNum" sz="quarter" idx="10"/>
          </p:nvPr>
        </p:nvSpPr>
        <p:spPr/>
        <p:txBody>
          <a:bodyPr/>
          <a:lstStyle/>
          <a:p>
            <a:fld id="{9AB09146-75F5-49AB-A5ED-F0D06BED6E71}"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333547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realistic and</a:t>
            </a:r>
            <a:r>
              <a:rPr lang="en-US" baseline="0" dirty="0" smtClean="0"/>
              <a:t> achievable goals.  See next slide for details.  </a:t>
            </a:r>
            <a:endParaRPr lang="en-US" dirty="0"/>
          </a:p>
        </p:txBody>
      </p:sp>
      <p:sp>
        <p:nvSpPr>
          <p:cNvPr id="4" name="Slide Number Placeholder 3"/>
          <p:cNvSpPr>
            <a:spLocks noGrp="1"/>
          </p:cNvSpPr>
          <p:nvPr>
            <p:ph type="sldNum" sz="quarter" idx="10"/>
          </p:nvPr>
        </p:nvSpPr>
        <p:spPr/>
        <p:txBody>
          <a:bodyPr/>
          <a:lstStyle/>
          <a:p>
            <a:fld id="{9AB09146-75F5-49AB-A5ED-F0D06BED6E71}"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Westernyouthservices.org  844-243-0048</a:t>
            </a:r>
            <a:endParaRPr lang="en-US"/>
          </a:p>
        </p:txBody>
      </p:sp>
      <p:sp>
        <p:nvSpPr>
          <p:cNvPr id="6" name="Header Placeholder 5"/>
          <p:cNvSpPr>
            <a:spLocks noGrp="1"/>
          </p:cNvSpPr>
          <p:nvPr>
            <p:ph type="hdr" sz="quarter" idx="12"/>
          </p:nvPr>
        </p:nvSpPr>
        <p:spPr/>
        <p:txBody>
          <a:bodyPr/>
          <a:lstStyle/>
          <a:p>
            <a:r>
              <a:rPr lang="en-US" smtClean="0"/>
              <a:t>Parenting Workshop:  Rewards &amp; Consequences </a:t>
            </a:r>
            <a:endParaRPr lang="en-US"/>
          </a:p>
        </p:txBody>
      </p:sp>
    </p:spTree>
    <p:extLst>
      <p:ext uri="{BB962C8B-B14F-4D97-AF65-F5344CB8AC3E}">
        <p14:creationId xmlns:p14="http://schemas.microsoft.com/office/powerpoint/2010/main" val="185597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37927-4386-44CF-945F-1615C1AE66D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20243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37927-4386-44CF-945F-1615C1AE66D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351097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37927-4386-44CF-945F-1615C1AE66D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145906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37927-4386-44CF-945F-1615C1AE66D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239468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37927-4386-44CF-945F-1615C1AE66D9}"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48861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37927-4386-44CF-945F-1615C1AE66D9}"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83798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37927-4386-44CF-945F-1615C1AE66D9}" type="datetimeFigureOut">
              <a:rPr lang="en-US" smtClean="0"/>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339198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37927-4386-44CF-945F-1615C1AE66D9}" type="datetimeFigureOut">
              <a:rPr lang="en-US" smtClean="0"/>
              <a:t>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394267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37927-4386-44CF-945F-1615C1AE66D9}" type="datetimeFigureOut">
              <a:rPr lang="en-US" smtClean="0"/>
              <a:t>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236475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37927-4386-44CF-945F-1615C1AE66D9}"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254891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37927-4386-44CF-945F-1615C1AE66D9}"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2AF2E-8296-4FEA-AC3F-71265DBA11CE}" type="slidenum">
              <a:rPr lang="en-US" smtClean="0"/>
              <a:t>‹#›</a:t>
            </a:fld>
            <a:endParaRPr lang="en-US"/>
          </a:p>
        </p:txBody>
      </p:sp>
    </p:spTree>
    <p:extLst>
      <p:ext uri="{BB962C8B-B14F-4D97-AF65-F5344CB8AC3E}">
        <p14:creationId xmlns:p14="http://schemas.microsoft.com/office/powerpoint/2010/main" val="175258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37927-4386-44CF-945F-1615C1AE66D9}" type="datetimeFigureOut">
              <a:rPr lang="en-US" smtClean="0"/>
              <a:t>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2AF2E-8296-4FEA-AC3F-71265DBA11CE}" type="slidenum">
              <a:rPr lang="en-US" smtClean="0"/>
              <a:t>‹#›</a:t>
            </a:fld>
            <a:endParaRPr lang="en-US"/>
          </a:p>
        </p:txBody>
      </p:sp>
    </p:spTree>
    <p:extLst>
      <p:ext uri="{BB962C8B-B14F-4D97-AF65-F5344CB8AC3E}">
        <p14:creationId xmlns:p14="http://schemas.microsoft.com/office/powerpoint/2010/main" val="3083271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4" y="2276794"/>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12" name="Text Box 11"/>
          <p:cNvSpPr txBox="1">
            <a:spLocks noChangeArrowheads="1"/>
          </p:cNvSpPr>
          <p:nvPr/>
        </p:nvSpPr>
        <p:spPr bwMode="auto">
          <a:xfrm>
            <a:off x="204952" y="2283627"/>
            <a:ext cx="11987044" cy="1323439"/>
          </a:xfrm>
          <a:prstGeom prst="rect">
            <a:avLst/>
          </a:prstGeom>
          <a:noFill/>
          <a:ln w="9525">
            <a:noFill/>
            <a:miter lim="800000"/>
            <a:headEnd/>
            <a:tailEnd/>
          </a:ln>
        </p:spPr>
        <p:txBody>
          <a:bodyPr wrap="square">
            <a:spAutoFit/>
          </a:bodyPr>
          <a:lstStyle/>
          <a:p>
            <a:pPr algn="ctr">
              <a:spcBef>
                <a:spcPct val="50000"/>
              </a:spcBef>
            </a:pPr>
            <a:r>
              <a:rPr lang="es-PR" sz="4000" dirty="0" smtClean="0">
                <a:solidFill>
                  <a:schemeClr val="bg1"/>
                </a:solidFill>
                <a:latin typeface="Gill Sans MT" pitchFamily="34" charset="0"/>
                <a:cs typeface="Calibri" pitchFamily="34" charset="0"/>
              </a:rPr>
              <a:t>La Crianza de los niños: Usando Recompensas y Consecuencias</a:t>
            </a:r>
            <a:endParaRPr lang="es-PR" sz="4000" dirty="0">
              <a:solidFill>
                <a:schemeClr val="bg1"/>
              </a:solidFill>
              <a:latin typeface="Gill Sans MT" pitchFamily="34" charset="0"/>
              <a:cs typeface="Calibri" pitchFamily="34" charset="0"/>
            </a:endParaRPr>
          </a:p>
        </p:txBody>
      </p:sp>
      <p:sp>
        <p:nvSpPr>
          <p:cNvPr id="13" name="Rectangle 17"/>
          <p:cNvSpPr>
            <a:spLocks noChangeArrowheads="1"/>
          </p:cNvSpPr>
          <p:nvPr/>
        </p:nvSpPr>
        <p:spPr bwMode="auto">
          <a:xfrm>
            <a:off x="2188663" y="4365456"/>
            <a:ext cx="8019622" cy="553998"/>
          </a:xfrm>
          <a:prstGeom prst="rect">
            <a:avLst/>
          </a:prstGeom>
          <a:noFill/>
          <a:ln w="9525">
            <a:noFill/>
            <a:miter lim="800000"/>
            <a:headEnd/>
            <a:tailEnd/>
          </a:ln>
        </p:spPr>
        <p:txBody>
          <a:bodyPr wrap="square">
            <a:spAutoFit/>
          </a:bodyPr>
          <a:lstStyle/>
          <a:p>
            <a:pPr algn="ctr"/>
            <a:r>
              <a:rPr lang="en-US" sz="3000" b="1" dirty="0" smtClean="0">
                <a:solidFill>
                  <a:srgbClr val="95D600"/>
                </a:solidFill>
                <a:latin typeface="Gill Sans MT" pitchFamily="34" charset="0"/>
                <a:cs typeface="Calibri" pitchFamily="34" charset="0"/>
              </a:rPr>
              <a:t>Outreach </a:t>
            </a:r>
            <a:r>
              <a:rPr lang="en-US" sz="3000" b="1" dirty="0">
                <a:solidFill>
                  <a:srgbClr val="95D600"/>
                </a:solidFill>
                <a:latin typeface="Gill Sans MT" pitchFamily="34" charset="0"/>
                <a:cs typeface="Calibri" pitchFamily="34" charset="0"/>
              </a:rPr>
              <a:t>&amp; Engagement</a:t>
            </a:r>
          </a:p>
        </p:txBody>
      </p:sp>
      <p:pic>
        <p:nvPicPr>
          <p:cNvPr id="1029" name="Picture 5" descr="X:\MarComm\1. Brand Refresh Roll Out\Revised Documents\WYS-FullColor-Primary_CMYK.png"/>
          <p:cNvPicPr>
            <a:picLocks noChangeAspect="1" noChangeArrowheads="1"/>
          </p:cNvPicPr>
          <p:nvPr/>
        </p:nvPicPr>
        <p:blipFill>
          <a:blip r:embed="rId3" cstate="print"/>
          <a:srcRect/>
          <a:stretch>
            <a:fillRect/>
          </a:stretch>
        </p:blipFill>
        <p:spPr bwMode="auto">
          <a:xfrm>
            <a:off x="3011487" y="244303"/>
            <a:ext cx="6169025" cy="1431925"/>
          </a:xfrm>
          <a:prstGeom prst="rect">
            <a:avLst/>
          </a:prstGeom>
          <a:noFill/>
        </p:spPr>
      </p:pic>
    </p:spTree>
    <p:extLst>
      <p:ext uri="{BB962C8B-B14F-4D97-AF65-F5344CB8AC3E}">
        <p14:creationId xmlns:p14="http://schemas.microsoft.com/office/powerpoint/2010/main" val="1538974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69379" y="2151376"/>
            <a:ext cx="11453248" cy="3170099"/>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MX" sz="3000" b="1" dirty="0" smtClean="0">
                <a:solidFill>
                  <a:srgbClr val="204D9E"/>
                </a:solidFill>
                <a:latin typeface="Gill Sans MT" pitchFamily="34" charset="0"/>
                <a:cs typeface="Calibri" pitchFamily="34" charset="0"/>
              </a:rPr>
              <a:t>Recompense los </a:t>
            </a:r>
            <a:r>
              <a:rPr lang="es-MX" sz="3000" b="1" i="1" dirty="0" smtClean="0">
                <a:solidFill>
                  <a:srgbClr val="204D9E"/>
                </a:solidFill>
                <a:latin typeface="Gill Sans MT" pitchFamily="34" charset="0"/>
                <a:cs typeface="Calibri" pitchFamily="34" charset="0"/>
              </a:rPr>
              <a:t>buenos hábitos </a:t>
            </a:r>
            <a:r>
              <a:rPr lang="es-MX" sz="3000" b="1" dirty="0" smtClean="0">
                <a:solidFill>
                  <a:srgbClr val="204D9E"/>
                </a:solidFill>
                <a:latin typeface="Gill Sans MT" pitchFamily="34" charset="0"/>
                <a:cs typeface="Calibri" pitchFamily="34" charset="0"/>
              </a:rPr>
              <a:t>en vez de buenos resultados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Enfóquese en el proceso y no el producto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Por ejemplo, puede regalar una recompensa a su hijo/a si estudian cada noche en preparación para un examen en vez de recompensarlos por recibir una A en el examen </a:t>
            </a:r>
          </a:p>
          <a:p>
            <a:pPr lvl="1">
              <a:spcBef>
                <a:spcPct val="50000"/>
              </a:spcBef>
              <a:buSzPct val="50000"/>
            </a:pPr>
            <a:endParaRPr lang="es-MX" sz="2500" dirty="0" smtClean="0">
              <a:solidFill>
                <a:srgbClr val="204D9E"/>
              </a:solidFill>
              <a:latin typeface="Gill Sans MT" pitchFamily="34" charset="0"/>
              <a:cs typeface="Calibri" pitchFamily="34" charset="0"/>
            </a:endParaRPr>
          </a:p>
        </p:txBody>
      </p:sp>
      <p:sp>
        <p:nvSpPr>
          <p:cNvPr id="3" name="Rectangle 2"/>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4"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Como usar las recompensas</a:t>
            </a:r>
            <a:endParaRPr lang="es-PR" sz="5000" dirty="0">
              <a:solidFill>
                <a:srgbClr val="99CC00"/>
              </a:solidFill>
              <a:latin typeface="Gill Sans MT" pitchFamily="34" charset="0"/>
              <a:cs typeface="Calibri"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44" y="6203731"/>
            <a:ext cx="1968878" cy="457200"/>
          </a:xfrm>
          <a:prstGeom prst="rect">
            <a:avLst/>
          </a:prstGeom>
        </p:spPr>
      </p:pic>
    </p:spTree>
    <p:extLst>
      <p:ext uri="{BB962C8B-B14F-4D97-AF65-F5344CB8AC3E}">
        <p14:creationId xmlns:p14="http://schemas.microsoft.com/office/powerpoint/2010/main" val="1702431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37069" y="1997925"/>
            <a:ext cx="11753457" cy="3600986"/>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MX" sz="2800" b="1" dirty="0" smtClean="0">
                <a:solidFill>
                  <a:srgbClr val="204D9E"/>
                </a:solidFill>
                <a:latin typeface="Gill Sans MT" pitchFamily="34" charset="0"/>
                <a:cs typeface="Calibri" pitchFamily="34" charset="0"/>
              </a:rPr>
              <a:t>No confisque las recompensas que ya se han ganado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Si su hijo/a gana una recompensa y luego se mete en problemas por algo no relacionado, no le quite la recompensa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Puede administrar una consecuencia pero debe ser algo distinto</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Por ejemplo, si ya le dio permiso a su hijo/a para salir con sus amigos como consecuencia le puede limitar el tiempo que tiene con su celular</a:t>
            </a:r>
          </a:p>
          <a:p>
            <a:pPr marL="1028700" lvl="1" indent="-571500">
              <a:spcBef>
                <a:spcPct val="50000"/>
              </a:spcBef>
              <a:buSzPct val="50000"/>
              <a:buFont typeface="Courier New" pitchFamily="49" charset="0"/>
              <a:buChar char="o"/>
            </a:pPr>
            <a:endParaRPr lang="es-MX" sz="2500" dirty="0" smtClean="0">
              <a:solidFill>
                <a:srgbClr val="204D9E"/>
              </a:solidFill>
              <a:latin typeface="Gill Sans MT"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6" y="6327715"/>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Como usar las recompensas</a:t>
            </a:r>
            <a:endParaRPr lang="es-PR" sz="5000" dirty="0">
              <a:solidFill>
                <a:srgbClr val="99CC00"/>
              </a:solidFill>
              <a:latin typeface="Gill Sans MT" pitchFamily="34" charset="0"/>
              <a:cs typeface="Calibri" pitchFamily="34" charset="0"/>
            </a:endParaRPr>
          </a:p>
        </p:txBody>
      </p:sp>
    </p:spTree>
    <p:extLst>
      <p:ext uri="{BB962C8B-B14F-4D97-AF65-F5344CB8AC3E}">
        <p14:creationId xmlns:p14="http://schemas.microsoft.com/office/powerpoint/2010/main" val="372865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6" y="6327715"/>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La recompensa mejor</a:t>
            </a:r>
            <a:endParaRPr lang="es-PR" sz="5000" dirty="0">
              <a:solidFill>
                <a:srgbClr val="99CC00"/>
              </a:solidFill>
              <a:latin typeface="Gill Sans MT" pitchFamily="34" charset="0"/>
              <a:cs typeface="Calibri" pitchFamily="34" charset="0"/>
            </a:endParaRPr>
          </a:p>
        </p:txBody>
      </p:sp>
      <p:sp>
        <p:nvSpPr>
          <p:cNvPr id="6" name="Rectangle 6"/>
          <p:cNvSpPr>
            <a:spLocks noChangeArrowheads="1"/>
          </p:cNvSpPr>
          <p:nvPr/>
        </p:nvSpPr>
        <p:spPr bwMode="auto">
          <a:xfrm>
            <a:off x="883403" y="1778634"/>
            <a:ext cx="10616340" cy="3547125"/>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MX" sz="3200" b="1" dirty="0" smtClean="0">
                <a:solidFill>
                  <a:srgbClr val="204D9E"/>
                </a:solidFill>
                <a:latin typeface="Gill Sans MT" pitchFamily="34" charset="0"/>
                <a:cs typeface="Calibri" pitchFamily="34" charset="0"/>
              </a:rPr>
              <a:t>La recompensa mejor que le puede dar a su hijo/a es su </a:t>
            </a:r>
            <a:r>
              <a:rPr lang="es-MX" sz="3200" b="1" i="1" dirty="0" smtClean="0">
                <a:solidFill>
                  <a:srgbClr val="204D9E"/>
                </a:solidFill>
                <a:latin typeface="Gill Sans MT" pitchFamily="34" charset="0"/>
                <a:cs typeface="Calibri" pitchFamily="34" charset="0"/>
              </a:rPr>
              <a:t>calidad de tiempo </a:t>
            </a:r>
          </a:p>
          <a:p>
            <a:pPr marL="571500" indent="-571500">
              <a:spcBef>
                <a:spcPct val="50000"/>
              </a:spcBef>
              <a:buSzPct val="50000"/>
              <a:buFont typeface="Courier New" pitchFamily="49" charset="0"/>
              <a:buChar char="o"/>
            </a:pPr>
            <a:r>
              <a:rPr lang="es-MX" sz="3200" dirty="0" smtClean="0">
                <a:solidFill>
                  <a:srgbClr val="204D9E"/>
                </a:solidFill>
                <a:latin typeface="Gill Sans MT" pitchFamily="34" charset="0"/>
                <a:cs typeface="Calibri" pitchFamily="34" charset="0"/>
              </a:rPr>
              <a:t>Tiempo uno a uno para hablar de lo que sea—Anímelos!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La unión de la atención y el interés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Momentos especiales que forman parte de nuestra base emocional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Los niños necesitan saber que tienen apoyo y cariño en sus vidas </a:t>
            </a:r>
          </a:p>
        </p:txBody>
      </p:sp>
    </p:spTree>
    <p:extLst>
      <p:ext uri="{BB962C8B-B14F-4D97-AF65-F5344CB8AC3E}">
        <p14:creationId xmlns:p14="http://schemas.microsoft.com/office/powerpoint/2010/main" val="3246307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6" y="6327715"/>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Discusión</a:t>
            </a:r>
            <a:endParaRPr lang="es-PR" sz="5000" dirty="0">
              <a:solidFill>
                <a:srgbClr val="99CC00"/>
              </a:solidFill>
              <a:latin typeface="Gill Sans MT" pitchFamily="34" charset="0"/>
              <a:cs typeface="Calibri" pitchFamily="34" charset="0"/>
            </a:endParaRPr>
          </a:p>
        </p:txBody>
      </p:sp>
      <p:sp>
        <p:nvSpPr>
          <p:cNvPr id="6" name="Rectangle 6"/>
          <p:cNvSpPr>
            <a:spLocks noChangeArrowheads="1"/>
          </p:cNvSpPr>
          <p:nvPr/>
        </p:nvSpPr>
        <p:spPr bwMode="auto">
          <a:xfrm>
            <a:off x="1009695" y="2355715"/>
            <a:ext cx="10616340" cy="2885405"/>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MX" sz="3200" b="1" dirty="0" smtClean="0">
                <a:solidFill>
                  <a:srgbClr val="204D9E"/>
                </a:solidFill>
                <a:latin typeface="Gill Sans MT" pitchFamily="34" charset="0"/>
                <a:cs typeface="Calibri" pitchFamily="34" charset="0"/>
              </a:rPr>
              <a:t>¿Cuál es la mejor recompensa que ha recibido de sus padres?</a:t>
            </a:r>
          </a:p>
          <a:p>
            <a:pPr marL="571500" indent="-571500">
              <a:spcBef>
                <a:spcPct val="50000"/>
              </a:spcBef>
              <a:buSzPct val="50000"/>
              <a:buFont typeface="Courier New" pitchFamily="49" charset="0"/>
              <a:buChar char="o"/>
            </a:pPr>
            <a:r>
              <a:rPr lang="es-MX" sz="3200" b="1" dirty="0" smtClean="0">
                <a:solidFill>
                  <a:srgbClr val="204D9E"/>
                </a:solidFill>
                <a:latin typeface="Gill Sans MT" pitchFamily="34" charset="0"/>
                <a:cs typeface="Calibri" pitchFamily="34" charset="0"/>
              </a:rPr>
              <a:t>¿Qué/Cuáles recompensa(s) puede usar con sus hijo/as? </a:t>
            </a:r>
          </a:p>
          <a:p>
            <a:pPr marL="571500" indent="-571500">
              <a:spcBef>
                <a:spcPct val="50000"/>
              </a:spcBef>
              <a:buSzPct val="50000"/>
              <a:buFont typeface="Courier New" pitchFamily="49" charset="0"/>
              <a:buChar char="o"/>
            </a:pPr>
            <a:endParaRPr lang="es-MX" sz="2500" dirty="0" smtClean="0">
              <a:solidFill>
                <a:srgbClr val="204D9E"/>
              </a:solidFill>
              <a:latin typeface="Gill Sans MT" pitchFamily="34" charset="0"/>
              <a:cs typeface="Calibri" pitchFamily="34" charset="0"/>
            </a:endParaRPr>
          </a:p>
        </p:txBody>
      </p:sp>
    </p:spTree>
    <p:extLst>
      <p:ext uri="{BB962C8B-B14F-4D97-AF65-F5344CB8AC3E}">
        <p14:creationId xmlns:p14="http://schemas.microsoft.com/office/powerpoint/2010/main" val="3839536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0144" y="1463766"/>
            <a:ext cx="3049521" cy="2287141"/>
          </a:xfrm>
          <a:prstGeom prst="rect">
            <a:avLst/>
          </a:prstGeom>
        </p:spPr>
      </p:pic>
      <p:pic>
        <p:nvPicPr>
          <p:cNvPr id="2" name="Picture 1"/>
          <p:cNvPicPr>
            <a:picLocks noChangeAspect="1"/>
          </p:cNvPicPr>
          <p:nvPr/>
        </p:nvPicPr>
        <p:blipFill>
          <a:blip r:embed="rId4"/>
          <a:stretch>
            <a:fillRect/>
          </a:stretch>
        </p:blipFill>
        <p:spPr>
          <a:xfrm>
            <a:off x="2663655" y="4326152"/>
            <a:ext cx="3432345" cy="2280102"/>
          </a:xfrm>
          <a:prstGeom prst="rect">
            <a:avLst/>
          </a:prstGeom>
        </p:spPr>
      </p:pic>
      <p:sp>
        <p:nvSpPr>
          <p:cNvPr id="3" name="Rectangle 6"/>
          <p:cNvSpPr>
            <a:spLocks noChangeArrowheads="1"/>
          </p:cNvSpPr>
          <p:nvPr/>
        </p:nvSpPr>
        <p:spPr bwMode="auto">
          <a:xfrm>
            <a:off x="6384985" y="1807092"/>
            <a:ext cx="4896544" cy="3785652"/>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n-US" sz="6000" dirty="0" err="1" smtClean="0">
                <a:solidFill>
                  <a:srgbClr val="204D9E"/>
                </a:solidFill>
                <a:latin typeface="Gill Sans MT" pitchFamily="34" charset="0"/>
                <a:cs typeface="Calibri" pitchFamily="34" charset="0"/>
              </a:rPr>
              <a:t>Paciencia</a:t>
            </a:r>
            <a:endParaRPr lang="en-US" sz="6000" dirty="0">
              <a:solidFill>
                <a:srgbClr val="204D9E"/>
              </a:solidFill>
              <a:latin typeface="Gill Sans MT" pitchFamily="34" charset="0"/>
              <a:cs typeface="Calibri" pitchFamily="34" charset="0"/>
            </a:endParaRPr>
          </a:p>
          <a:p>
            <a:pPr marL="571500" indent="-571500">
              <a:spcBef>
                <a:spcPct val="50000"/>
              </a:spcBef>
              <a:buSzPct val="50000"/>
              <a:buFont typeface="Courier New" pitchFamily="49" charset="0"/>
              <a:buChar char="o"/>
            </a:pPr>
            <a:r>
              <a:rPr lang="en-US" sz="6000" dirty="0" err="1" smtClean="0">
                <a:solidFill>
                  <a:srgbClr val="204D9E"/>
                </a:solidFill>
                <a:latin typeface="Gill Sans MT" pitchFamily="34" charset="0"/>
                <a:cs typeface="Calibri" pitchFamily="34" charset="0"/>
              </a:rPr>
              <a:t>Confianza</a:t>
            </a:r>
            <a:r>
              <a:rPr lang="en-US" sz="6000" dirty="0" smtClean="0">
                <a:solidFill>
                  <a:srgbClr val="204D9E"/>
                </a:solidFill>
                <a:latin typeface="Gill Sans MT" pitchFamily="34" charset="0"/>
                <a:cs typeface="Calibri" pitchFamily="34" charset="0"/>
              </a:rPr>
              <a:t>	</a:t>
            </a:r>
            <a:endParaRPr lang="en-US" sz="6000" dirty="0">
              <a:solidFill>
                <a:srgbClr val="204D9E"/>
              </a:solidFill>
              <a:latin typeface="Gill Sans MT" pitchFamily="34" charset="0"/>
              <a:cs typeface="Calibri" pitchFamily="34" charset="0"/>
            </a:endParaRPr>
          </a:p>
          <a:p>
            <a:pPr marL="571500" indent="-571500">
              <a:spcBef>
                <a:spcPct val="50000"/>
              </a:spcBef>
              <a:buSzPct val="50000"/>
              <a:buFont typeface="Courier New" pitchFamily="49" charset="0"/>
              <a:buChar char="o"/>
            </a:pPr>
            <a:r>
              <a:rPr lang="en-US" sz="6000" dirty="0" err="1" smtClean="0">
                <a:solidFill>
                  <a:srgbClr val="204D9E"/>
                </a:solidFill>
                <a:latin typeface="Gill Sans MT" pitchFamily="34" charset="0"/>
                <a:cs typeface="Calibri" pitchFamily="34" charset="0"/>
              </a:rPr>
              <a:t>Empatía</a:t>
            </a:r>
            <a:r>
              <a:rPr lang="en-US" sz="6000" dirty="0" smtClean="0">
                <a:solidFill>
                  <a:srgbClr val="204D9E"/>
                </a:solidFill>
                <a:latin typeface="Gill Sans MT" pitchFamily="34" charset="0"/>
                <a:cs typeface="Calibri" pitchFamily="34" charset="0"/>
              </a:rPr>
              <a:t> </a:t>
            </a:r>
            <a:endParaRPr lang="en-US" sz="6000" dirty="0">
              <a:solidFill>
                <a:srgbClr val="204D9E"/>
              </a:solidFill>
              <a:latin typeface="Gill Sans MT" pitchFamily="34" charset="0"/>
              <a:cs typeface="Calibri"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4633" y="6149054"/>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Características Claves para Criar a los hijo/as</a:t>
            </a:r>
            <a:endParaRPr lang="es-PR" sz="5000" dirty="0">
              <a:solidFill>
                <a:srgbClr val="99CC00"/>
              </a:solidFill>
              <a:latin typeface="Gill Sans MT" pitchFamily="34" charset="0"/>
              <a:cs typeface="Calibri" pitchFamily="34" charset="0"/>
            </a:endParaRPr>
          </a:p>
        </p:txBody>
      </p:sp>
    </p:spTree>
    <p:extLst>
      <p:ext uri="{BB962C8B-B14F-4D97-AF65-F5344CB8AC3E}">
        <p14:creationId xmlns:p14="http://schemas.microsoft.com/office/powerpoint/2010/main" val="3109425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8" y="6280689"/>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Consecuencias </a:t>
            </a:r>
            <a:endParaRPr lang="es-PR" sz="5000" dirty="0">
              <a:solidFill>
                <a:srgbClr val="99CC00"/>
              </a:solidFill>
              <a:latin typeface="Gill Sans MT" pitchFamily="34" charset="0"/>
              <a:cs typeface="Calibri" pitchFamily="34" charset="0"/>
            </a:endParaRPr>
          </a:p>
        </p:txBody>
      </p:sp>
      <p:pic>
        <p:nvPicPr>
          <p:cNvPr id="3074" name="Picture 2" descr="Image result for consecuen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890" y="2070516"/>
            <a:ext cx="8740452" cy="340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70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976393" y="1580336"/>
            <a:ext cx="10647335" cy="2985433"/>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endParaRPr lang="en-US" sz="3200" dirty="0">
              <a:solidFill>
                <a:srgbClr val="204D9E"/>
              </a:solidFill>
              <a:latin typeface="Gill Sans MT" pitchFamily="34" charset="0"/>
              <a:cs typeface="Calibri" pitchFamily="34" charset="0"/>
            </a:endParaRPr>
          </a:p>
          <a:p>
            <a:pPr marL="571500" indent="-571500">
              <a:spcBef>
                <a:spcPct val="50000"/>
              </a:spcBef>
              <a:buSzPct val="50000"/>
              <a:buFont typeface="Courier New" pitchFamily="49" charset="0"/>
              <a:buChar char="o"/>
            </a:pPr>
            <a:endParaRPr lang="en-US" sz="3200" dirty="0">
              <a:solidFill>
                <a:srgbClr val="204D9E"/>
              </a:solidFill>
              <a:latin typeface="Gill Sans MT" pitchFamily="34" charset="0"/>
              <a:cs typeface="Calibri" pitchFamily="34" charset="0"/>
            </a:endParaRPr>
          </a:p>
          <a:p>
            <a:pPr>
              <a:spcBef>
                <a:spcPct val="50000"/>
              </a:spcBef>
              <a:buSzPct val="50000"/>
            </a:pPr>
            <a:r>
              <a:rPr lang="en-US" sz="4000" dirty="0">
                <a:solidFill>
                  <a:srgbClr val="204D9E"/>
                </a:solidFill>
                <a:latin typeface="Gill Sans MT" pitchFamily="34" charset="0"/>
                <a:cs typeface="Calibri" pitchFamily="34" charset="0"/>
              </a:rPr>
              <a:t>	</a:t>
            </a:r>
            <a:r>
              <a:rPr lang="en-US" sz="4000" dirty="0" err="1" smtClean="0">
                <a:solidFill>
                  <a:srgbClr val="204D9E"/>
                </a:solidFill>
                <a:latin typeface="Gill Sans MT" pitchFamily="34" charset="0"/>
                <a:cs typeface="Calibri" pitchFamily="34" charset="0"/>
              </a:rPr>
              <a:t>Castigos</a:t>
            </a:r>
            <a:r>
              <a:rPr lang="en-US" sz="4000" dirty="0" smtClean="0">
                <a:solidFill>
                  <a:srgbClr val="204D9E"/>
                </a:solidFill>
                <a:latin typeface="Gill Sans MT" pitchFamily="34" charset="0"/>
                <a:cs typeface="Calibri" pitchFamily="34" charset="0"/>
              </a:rPr>
              <a:t> </a:t>
            </a:r>
            <a:r>
              <a:rPr lang="en-US" sz="4000" dirty="0">
                <a:solidFill>
                  <a:srgbClr val="204D9E"/>
                </a:solidFill>
                <a:latin typeface="Gill Sans MT" pitchFamily="34" charset="0"/>
                <a:cs typeface="Calibri" pitchFamily="34" charset="0"/>
              </a:rPr>
              <a:t>		</a:t>
            </a:r>
            <a:r>
              <a:rPr lang="en-US" sz="4000" dirty="0" smtClean="0">
                <a:solidFill>
                  <a:srgbClr val="204D9E"/>
                </a:solidFill>
                <a:latin typeface="Gill Sans MT" pitchFamily="34" charset="0"/>
                <a:cs typeface="Calibri" pitchFamily="34" charset="0"/>
              </a:rPr>
              <a:t>          </a:t>
            </a:r>
            <a:r>
              <a:rPr lang="en-US" sz="4000" dirty="0">
                <a:solidFill>
                  <a:srgbClr val="204D9E"/>
                </a:solidFill>
                <a:latin typeface="Gill Sans MT" pitchFamily="34" charset="0"/>
                <a:cs typeface="Calibri" pitchFamily="34" charset="0"/>
              </a:rPr>
              <a:t>	</a:t>
            </a:r>
            <a:r>
              <a:rPr lang="en-US" sz="4000" dirty="0" smtClean="0">
                <a:solidFill>
                  <a:srgbClr val="204D9E"/>
                </a:solidFill>
                <a:latin typeface="Gill Sans MT" pitchFamily="34" charset="0"/>
                <a:cs typeface="Calibri" pitchFamily="34" charset="0"/>
              </a:rPr>
              <a:t>    </a:t>
            </a:r>
            <a:r>
              <a:rPr lang="en-US" sz="4000" dirty="0" err="1" smtClean="0">
                <a:solidFill>
                  <a:srgbClr val="204D9E"/>
                </a:solidFill>
                <a:latin typeface="Gill Sans MT" pitchFamily="34" charset="0"/>
                <a:cs typeface="Calibri" pitchFamily="34" charset="0"/>
              </a:rPr>
              <a:t>Consecuencias</a:t>
            </a:r>
            <a:r>
              <a:rPr lang="en-US" sz="4000" dirty="0" smtClean="0">
                <a:solidFill>
                  <a:srgbClr val="204D9E"/>
                </a:solidFill>
                <a:latin typeface="Gill Sans MT" pitchFamily="34" charset="0"/>
                <a:cs typeface="Calibri" pitchFamily="34" charset="0"/>
              </a:rPr>
              <a:t> </a:t>
            </a:r>
            <a:endParaRPr lang="en-US" sz="4000" dirty="0">
              <a:solidFill>
                <a:srgbClr val="204D9E"/>
              </a:solidFill>
              <a:latin typeface="Gill Sans MT" pitchFamily="34" charset="0"/>
              <a:cs typeface="Calibri" pitchFamily="34" charset="0"/>
            </a:endParaRPr>
          </a:p>
          <a:p>
            <a:pPr marL="571500" indent="-571500">
              <a:spcBef>
                <a:spcPct val="50000"/>
              </a:spcBef>
              <a:buSzPct val="50000"/>
              <a:buFont typeface="Courier New" pitchFamily="49" charset="0"/>
              <a:buChar char="o"/>
            </a:pPr>
            <a:endParaRPr lang="en-US" sz="3200" dirty="0">
              <a:solidFill>
                <a:srgbClr val="204D9E"/>
              </a:solidFill>
              <a:latin typeface="Gill Sans MT" pitchFamily="34" charset="0"/>
              <a:cs typeface="Calibri" pitchFamily="34" charset="0"/>
            </a:endParaRPr>
          </a:p>
        </p:txBody>
      </p:sp>
      <p:sp>
        <p:nvSpPr>
          <p:cNvPr id="6" name="Rectangle 2"/>
          <p:cNvSpPr>
            <a:spLocks noChangeArrowheads="1"/>
          </p:cNvSpPr>
          <p:nvPr/>
        </p:nvSpPr>
        <p:spPr bwMode="auto">
          <a:xfrm>
            <a:off x="1524000" y="0"/>
            <a:ext cx="9144000" cy="914400"/>
          </a:xfrm>
          <a:prstGeom prst="rect">
            <a:avLst/>
          </a:prstGeom>
          <a:solidFill>
            <a:srgbClr val="204D9E"/>
          </a:solidFill>
          <a:ln w="9525">
            <a:noFill/>
            <a:miter lim="800000"/>
            <a:headEnd/>
            <a:tailEnd/>
          </a:ln>
        </p:spPr>
        <p:txBody>
          <a:bodyPr wrap="none" anchor="ctr"/>
          <a:lstStyle/>
          <a:p>
            <a:pPr algn="ctr"/>
            <a:r>
              <a:rPr lang="en-US" sz="6000" dirty="0">
                <a:solidFill>
                  <a:srgbClr val="95D600"/>
                </a:solidFill>
                <a:latin typeface="Gill Sans MT" pitchFamily="34" charset="0"/>
                <a:cs typeface="Calibri" pitchFamily="34" charset="0"/>
              </a:rPr>
              <a:t>Consequences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71" y="6156701"/>
            <a:ext cx="1968878" cy="457200"/>
          </a:xfrm>
          <a:prstGeom prst="rect">
            <a:avLst/>
          </a:prstGeom>
        </p:spPr>
      </p:pic>
      <p:pic>
        <p:nvPicPr>
          <p:cNvPr id="7" name="Picture 6"/>
          <p:cNvPicPr>
            <a:picLocks noChangeAspect="1"/>
          </p:cNvPicPr>
          <p:nvPr/>
        </p:nvPicPr>
        <p:blipFill>
          <a:blip r:embed="rId4"/>
          <a:stretch>
            <a:fillRect/>
          </a:stretch>
        </p:blipFill>
        <p:spPr>
          <a:xfrm>
            <a:off x="5143500" y="2419152"/>
            <a:ext cx="1905000" cy="1905000"/>
          </a:xfrm>
          <a:prstGeom prst="rect">
            <a:avLst/>
          </a:prstGeom>
        </p:spPr>
      </p:pic>
      <p:sp>
        <p:nvSpPr>
          <p:cNvPr id="8" name="Rectangle 7"/>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9"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Consecuencias </a:t>
            </a:r>
            <a:endParaRPr lang="es-PR" sz="5000" dirty="0">
              <a:solidFill>
                <a:srgbClr val="99CC00"/>
              </a:solidFill>
              <a:latin typeface="Gill Sans MT" pitchFamily="34" charset="0"/>
              <a:cs typeface="Calibri" pitchFamily="34" charset="0"/>
            </a:endParaRPr>
          </a:p>
        </p:txBody>
      </p:sp>
    </p:spTree>
    <p:extLst>
      <p:ext uri="{BB962C8B-B14F-4D97-AF65-F5344CB8AC3E}">
        <p14:creationId xmlns:p14="http://schemas.microsoft.com/office/powerpoint/2010/main" val="3646835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83483" y="2387703"/>
            <a:ext cx="2608883" cy="3181894"/>
          </a:xfrm>
          <a:prstGeom prst="rect">
            <a:avLst/>
          </a:prstGeom>
        </p:spPr>
      </p:pic>
      <p:sp>
        <p:nvSpPr>
          <p:cNvPr id="3" name="Rectangle 6"/>
          <p:cNvSpPr>
            <a:spLocks noChangeArrowheads="1"/>
          </p:cNvSpPr>
          <p:nvPr/>
        </p:nvSpPr>
        <p:spPr bwMode="auto">
          <a:xfrm>
            <a:off x="976392" y="1477032"/>
            <a:ext cx="8307091" cy="5016758"/>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GT" sz="3200" dirty="0" smtClean="0">
                <a:solidFill>
                  <a:srgbClr val="204D9E"/>
                </a:solidFill>
                <a:latin typeface="Gill Sans MT" pitchFamily="34" charset="0"/>
                <a:cs typeface="Calibri" pitchFamily="34" charset="0"/>
              </a:rPr>
              <a:t>Hay diferentes maneras de usar las consecuencias </a:t>
            </a:r>
          </a:p>
          <a:p>
            <a:pPr marL="571500" indent="-571500">
              <a:spcBef>
                <a:spcPct val="50000"/>
              </a:spcBef>
              <a:buSzPct val="50000"/>
              <a:buFont typeface="Courier New" pitchFamily="49" charset="0"/>
              <a:buChar char="o"/>
            </a:pPr>
            <a:r>
              <a:rPr lang="es-GT" sz="3200" dirty="0" smtClean="0">
                <a:solidFill>
                  <a:srgbClr val="204D9E"/>
                </a:solidFill>
                <a:latin typeface="Gill Sans MT" pitchFamily="34" charset="0"/>
                <a:cs typeface="Calibri" pitchFamily="34" charset="0"/>
              </a:rPr>
              <a:t>Si se usan en una manera equivocada, los comportamientos malos pueden empeorar</a:t>
            </a:r>
          </a:p>
          <a:p>
            <a:pPr marL="571500" indent="-571500">
              <a:spcBef>
                <a:spcPct val="50000"/>
              </a:spcBef>
              <a:buSzPct val="50000"/>
              <a:buFont typeface="Courier New" pitchFamily="49" charset="0"/>
              <a:buChar char="o"/>
            </a:pPr>
            <a:r>
              <a:rPr lang="es-GT" sz="3200" dirty="0" smtClean="0">
                <a:solidFill>
                  <a:srgbClr val="204D9E"/>
                </a:solidFill>
                <a:latin typeface="Gill Sans MT" pitchFamily="34" charset="0"/>
                <a:cs typeface="Calibri" pitchFamily="34" charset="0"/>
              </a:rPr>
              <a:t>Si las consecuencias no han sido usados regularmente en el pasado, los comportamientos pueden empeorar pues el niño/a puede probar limites y desafiar a los padres</a:t>
            </a:r>
            <a:endParaRPr lang="es-GT" sz="3200" dirty="0">
              <a:solidFill>
                <a:srgbClr val="204D9E"/>
              </a:solidFill>
              <a:latin typeface="Gill Sans MT" pitchFamily="34" charset="0"/>
              <a:cs typeface="Calibri"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696" y="6327182"/>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Consecuencias </a:t>
            </a:r>
            <a:endParaRPr lang="es-PR" sz="5000" dirty="0">
              <a:solidFill>
                <a:srgbClr val="99CC00"/>
              </a:solidFill>
              <a:latin typeface="Gill Sans MT" pitchFamily="34" charset="0"/>
              <a:cs typeface="Calibri" pitchFamily="34" charset="0"/>
            </a:endParaRPr>
          </a:p>
        </p:txBody>
      </p:sp>
    </p:spTree>
    <p:extLst>
      <p:ext uri="{BB962C8B-B14F-4D97-AF65-F5344CB8AC3E}">
        <p14:creationId xmlns:p14="http://schemas.microsoft.com/office/powerpoint/2010/main" val="3999864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446222" y="1463766"/>
            <a:ext cx="11299555" cy="4708981"/>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Cree pocas reglas que sean claras y sus consecuencias por no seguirlas </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Para los niños, se les hace difícil entender reglas complicadas</a:t>
            </a:r>
          </a:p>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Termine lo que acabe </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Las consecuencias no tendrán sentido si nunca se ejecutan</a:t>
            </a:r>
          </a:p>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No se pase </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Evite consecuencias extremas o exageradas </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Por ejemplo, “No vas a salir con tus amigos por dos meses.”</a:t>
            </a:r>
            <a:endParaRPr lang="es-GT" sz="2500" dirty="0">
              <a:solidFill>
                <a:srgbClr val="204D9E"/>
              </a:solidFill>
              <a:latin typeface="Gill Sans MT"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96" y="6327182"/>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Consecuencias </a:t>
            </a:r>
            <a:endParaRPr lang="es-PR" sz="5000" dirty="0">
              <a:solidFill>
                <a:srgbClr val="99CC00"/>
              </a:solidFill>
              <a:latin typeface="Gill Sans MT" pitchFamily="34" charset="0"/>
              <a:cs typeface="Calibri" pitchFamily="34" charset="0"/>
            </a:endParaRPr>
          </a:p>
        </p:txBody>
      </p:sp>
      <p:pic>
        <p:nvPicPr>
          <p:cNvPr id="10" name="Picture 9"/>
          <p:cNvPicPr>
            <a:picLocks noChangeAspect="1"/>
          </p:cNvPicPr>
          <p:nvPr/>
        </p:nvPicPr>
        <p:blipFill>
          <a:blip r:embed="rId4"/>
          <a:stretch>
            <a:fillRect/>
          </a:stretch>
        </p:blipFill>
        <p:spPr>
          <a:xfrm>
            <a:off x="9393785" y="3698282"/>
            <a:ext cx="2571750" cy="2857500"/>
          </a:xfrm>
          <a:prstGeom prst="rect">
            <a:avLst/>
          </a:prstGeom>
        </p:spPr>
      </p:pic>
    </p:spTree>
    <p:extLst>
      <p:ext uri="{BB962C8B-B14F-4D97-AF65-F5344CB8AC3E}">
        <p14:creationId xmlns:p14="http://schemas.microsoft.com/office/powerpoint/2010/main" val="1067714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446222" y="1463766"/>
            <a:ext cx="7147947" cy="4708981"/>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No se pase. De veras. </a:t>
            </a:r>
          </a:p>
          <a:p>
            <a:pPr marL="1028700" lvl="1" indent="-571500">
              <a:spcBef>
                <a:spcPct val="50000"/>
              </a:spcBef>
              <a:buSzPct val="50000"/>
              <a:buFont typeface="Courier New" pitchFamily="49" charset="0"/>
              <a:buChar char="o"/>
            </a:pPr>
            <a:r>
              <a:rPr lang="es-GT" sz="2500" dirty="0">
                <a:solidFill>
                  <a:srgbClr val="204D9E"/>
                </a:solidFill>
                <a:latin typeface="Gill Sans MT" pitchFamily="34" charset="0"/>
                <a:cs typeface="Calibri" pitchFamily="34" charset="0"/>
              </a:rPr>
              <a:t>Cuando damos consecuencias exageradas—como quitar el celular por un mes, o quitarles todo que les interesa—la motivación para mejorar su comportamiento disminuye significantemente. </a:t>
            </a:r>
            <a:endParaRPr lang="es-GT" sz="2500" dirty="0" smtClean="0">
              <a:solidFill>
                <a:srgbClr val="204D9E"/>
              </a:solidFill>
              <a:latin typeface="Gill Sans MT" pitchFamily="34" charset="0"/>
              <a:cs typeface="Calibri" pitchFamily="34" charset="0"/>
            </a:endParaRPr>
          </a:p>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Elimine sus privilegios </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Esto puede incluir su tiempo de televisión, su celular, consola de video juego, las llaves para el coche, etc.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96" y="6327182"/>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Consecuencias </a:t>
            </a:r>
            <a:endParaRPr lang="es-PR" sz="5000" dirty="0">
              <a:solidFill>
                <a:srgbClr val="99CC00"/>
              </a:solidFill>
              <a:latin typeface="Gill Sans MT" pitchFamily="34" charset="0"/>
              <a:cs typeface="Calibri" pitchFamily="34" charset="0"/>
            </a:endParaRPr>
          </a:p>
        </p:txBody>
      </p:sp>
      <p:pic>
        <p:nvPicPr>
          <p:cNvPr id="11" name="Picture 10"/>
          <p:cNvPicPr>
            <a:picLocks noChangeAspect="1"/>
          </p:cNvPicPr>
          <p:nvPr/>
        </p:nvPicPr>
        <p:blipFill>
          <a:blip r:embed="rId4"/>
          <a:stretch>
            <a:fillRect/>
          </a:stretch>
        </p:blipFill>
        <p:spPr>
          <a:xfrm>
            <a:off x="10172411" y="1428100"/>
            <a:ext cx="1794254" cy="1746945"/>
          </a:xfrm>
          <a:prstGeom prst="rect">
            <a:avLst/>
          </a:prstGeom>
        </p:spPr>
      </p:pic>
      <p:pic>
        <p:nvPicPr>
          <p:cNvPr id="12" name="Picture 11"/>
          <p:cNvPicPr>
            <a:picLocks noChangeAspect="1"/>
          </p:cNvPicPr>
          <p:nvPr/>
        </p:nvPicPr>
        <p:blipFill>
          <a:blip r:embed="rId5"/>
          <a:stretch>
            <a:fillRect/>
          </a:stretch>
        </p:blipFill>
        <p:spPr>
          <a:xfrm>
            <a:off x="7911224" y="3369690"/>
            <a:ext cx="2381250" cy="2381250"/>
          </a:xfrm>
          <a:prstGeom prst="rect">
            <a:avLst/>
          </a:prstGeom>
        </p:spPr>
      </p:pic>
      <p:pic>
        <p:nvPicPr>
          <p:cNvPr id="13" name="Picture 12"/>
          <p:cNvPicPr>
            <a:picLocks noChangeAspect="1"/>
          </p:cNvPicPr>
          <p:nvPr/>
        </p:nvPicPr>
        <p:blipFill>
          <a:blip r:embed="rId6"/>
          <a:stretch>
            <a:fillRect/>
          </a:stretch>
        </p:blipFill>
        <p:spPr>
          <a:xfrm>
            <a:off x="10172411" y="4982775"/>
            <a:ext cx="1800200" cy="1801607"/>
          </a:xfrm>
          <a:prstGeom prst="rect">
            <a:avLst/>
          </a:prstGeom>
        </p:spPr>
      </p:pic>
    </p:spTree>
    <p:extLst>
      <p:ext uri="{BB962C8B-B14F-4D97-AF65-F5344CB8AC3E}">
        <p14:creationId xmlns:p14="http://schemas.microsoft.com/office/powerpoint/2010/main" val="2798864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12192000" cy="1196753"/>
          </a:xfrm>
          <a:prstGeom prst="rect">
            <a:avLst/>
          </a:prstGeom>
          <a:solidFill>
            <a:srgbClr val="204D9E"/>
          </a:solidFill>
          <a:ln w="9525">
            <a:noFill/>
            <a:miter lim="800000"/>
            <a:headEnd/>
            <a:tailEnd/>
          </a:ln>
        </p:spPr>
        <p:txBody>
          <a:bodyPr wrap="none" anchor="ctr"/>
          <a:lstStyle/>
          <a:p>
            <a:pPr algn="ctr"/>
            <a:r>
              <a:rPr lang="es-SV" sz="4800" dirty="0" smtClean="0">
                <a:solidFill>
                  <a:srgbClr val="92D050"/>
                </a:solidFill>
                <a:latin typeface="Gill Sans MT" panose="020B0502020104020203" pitchFamily="34" charset="0"/>
              </a:rPr>
              <a:t>Alcance y Participación </a:t>
            </a:r>
            <a:endParaRPr lang="es-SV" sz="4800" dirty="0">
              <a:solidFill>
                <a:srgbClr val="92D050"/>
              </a:solidFill>
              <a:latin typeface="Gill Sans MT" panose="020B05020201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63" y="6048288"/>
            <a:ext cx="2119368" cy="601216"/>
          </a:xfrm>
          <a:prstGeom prst="rect">
            <a:avLst/>
          </a:prstGeom>
        </p:spPr>
      </p:pic>
      <p:sp>
        <p:nvSpPr>
          <p:cNvPr id="9" name="Content Placeholder 8"/>
          <p:cNvSpPr>
            <a:spLocks noGrp="1"/>
          </p:cNvSpPr>
          <p:nvPr>
            <p:ph sz="half" idx="1"/>
          </p:nvPr>
        </p:nvSpPr>
        <p:spPr>
          <a:xfrm>
            <a:off x="289163" y="1419485"/>
            <a:ext cx="7284554" cy="4929411"/>
          </a:xfrm>
        </p:spPr>
        <p:txBody>
          <a:bodyPr>
            <a:normAutofit/>
          </a:bodyPr>
          <a:lstStyle/>
          <a:p>
            <a:pPr>
              <a:buFont typeface="Wingdings" panose="05000000000000000000" pitchFamily="2" charset="2"/>
              <a:buChar char="ü"/>
            </a:pPr>
            <a:r>
              <a:rPr lang="es-EC" sz="2400" b="1" dirty="0" smtClean="0">
                <a:solidFill>
                  <a:srgbClr val="204D9E"/>
                </a:solidFill>
                <a:latin typeface="Gill Sans MT" panose="020B0502020104020203" pitchFamily="34" charset="0"/>
                <a:cs typeface="Calibri" panose="020F0502020204030204" pitchFamily="34" charset="0"/>
              </a:rPr>
              <a:t>Servicios para gente de toda edad</a:t>
            </a:r>
          </a:p>
          <a:p>
            <a:pPr lvl="1">
              <a:lnSpc>
                <a:spcPct val="200000"/>
              </a:lnSpc>
            </a:pPr>
            <a:r>
              <a:rPr lang="es-EC" dirty="0" smtClean="0">
                <a:solidFill>
                  <a:srgbClr val="204D9E"/>
                </a:solidFill>
                <a:latin typeface="Gill Sans MT" panose="020B0502020104020203" pitchFamily="34" charset="0"/>
                <a:cs typeface="Calibri" panose="020F0502020204030204" pitchFamily="34" charset="0"/>
              </a:rPr>
              <a:t>Manejo de casos individuos</a:t>
            </a:r>
          </a:p>
          <a:p>
            <a:pPr lvl="1">
              <a:lnSpc>
                <a:spcPct val="200000"/>
              </a:lnSpc>
            </a:pPr>
            <a:r>
              <a:rPr lang="es-EC" dirty="0" smtClean="0">
                <a:solidFill>
                  <a:srgbClr val="204D9E"/>
                </a:solidFill>
                <a:latin typeface="Gill Sans MT" panose="020B0502020104020203" pitchFamily="34" charset="0"/>
                <a:cs typeface="Calibri" panose="020F0502020204030204" pitchFamily="34" charset="0"/>
              </a:rPr>
              <a:t>Talleres</a:t>
            </a:r>
          </a:p>
          <a:p>
            <a:pPr lvl="1">
              <a:lnSpc>
                <a:spcPct val="200000"/>
              </a:lnSpc>
            </a:pPr>
            <a:r>
              <a:rPr lang="es-EC" dirty="0" smtClean="0">
                <a:solidFill>
                  <a:srgbClr val="204D9E"/>
                </a:solidFill>
                <a:latin typeface="Gill Sans MT" panose="020B0502020104020203" pitchFamily="34" charset="0"/>
                <a:cs typeface="Calibri" panose="020F0502020204030204" pitchFamily="34" charset="0"/>
              </a:rPr>
              <a:t>Grupos de apoyo</a:t>
            </a:r>
          </a:p>
          <a:p>
            <a:pPr lvl="1">
              <a:lnSpc>
                <a:spcPct val="200000"/>
              </a:lnSpc>
            </a:pPr>
            <a:r>
              <a:rPr lang="es-EC" dirty="0" smtClean="0">
                <a:solidFill>
                  <a:srgbClr val="204D9E"/>
                </a:solidFill>
                <a:latin typeface="Gill Sans MT" panose="020B0502020104020203" pitchFamily="34" charset="0"/>
                <a:cs typeface="Calibri" panose="020F0502020204030204" pitchFamily="34" charset="0"/>
              </a:rPr>
              <a:t>Referencia y conexión </a:t>
            </a:r>
          </a:p>
          <a:p>
            <a:pPr>
              <a:buFont typeface="Wingdings" panose="05000000000000000000" pitchFamily="2" charset="2"/>
              <a:buChar char="ü"/>
            </a:pPr>
            <a:r>
              <a:rPr lang="es-EC" sz="2000" b="1" dirty="0" smtClean="0">
                <a:solidFill>
                  <a:srgbClr val="204D9E"/>
                </a:solidFill>
                <a:latin typeface="Gill Sans MT" panose="020B0502020104020203" pitchFamily="34" charset="0"/>
                <a:cs typeface="Calibri" panose="020F0502020204030204" pitchFamily="34" charset="0"/>
              </a:rPr>
              <a:t>Nuestros servicios se ofrecen a residentes del condado de Orange </a:t>
            </a:r>
          </a:p>
          <a:p>
            <a:endParaRPr lang="es-EC" dirty="0"/>
          </a:p>
        </p:txBody>
      </p:sp>
      <p:sp>
        <p:nvSpPr>
          <p:cNvPr id="7" name="Content Placeholder 6"/>
          <p:cNvSpPr>
            <a:spLocks noGrp="1"/>
          </p:cNvSpPr>
          <p:nvPr>
            <p:ph sz="half" idx="2"/>
          </p:nvPr>
        </p:nvSpPr>
        <p:spPr>
          <a:xfrm>
            <a:off x="7773873" y="1368841"/>
            <a:ext cx="4038600" cy="4525963"/>
          </a:xfrm>
        </p:spPr>
        <p:txBody>
          <a:bodyPr>
            <a:normAutofit/>
          </a:bodyPr>
          <a:lstStyle/>
          <a:p>
            <a:pPr marL="0" indent="0">
              <a:buNone/>
            </a:pPr>
            <a:r>
              <a:rPr lang="es-HN" sz="2400" b="1" dirty="0" smtClean="0">
                <a:solidFill>
                  <a:srgbClr val="0146AD"/>
                </a:solidFill>
                <a:latin typeface="Gill Sans MT" panose="020B0502020104020203" pitchFamily="34" charset="0"/>
              </a:rPr>
              <a:t>Clínica de WYS  </a:t>
            </a:r>
          </a:p>
          <a:p>
            <a:pPr>
              <a:buFont typeface="Wingdings" panose="05000000000000000000" pitchFamily="2" charset="2"/>
              <a:buChar char="ü"/>
            </a:pPr>
            <a:r>
              <a:rPr lang="es-HN" sz="2400" b="1" dirty="0" smtClean="0">
                <a:solidFill>
                  <a:srgbClr val="0146AD"/>
                </a:solidFill>
                <a:latin typeface="Gill Sans MT" panose="020B0502020104020203" pitchFamily="34" charset="0"/>
              </a:rPr>
              <a:t>Terapia </a:t>
            </a:r>
            <a:endParaRPr lang="es-HN" sz="2400" dirty="0" smtClean="0">
              <a:solidFill>
                <a:srgbClr val="0146AD"/>
              </a:solidFill>
              <a:latin typeface="Gill Sans MT" panose="020B0502020104020203" pitchFamily="34" charset="0"/>
            </a:endParaRPr>
          </a:p>
          <a:p>
            <a:pPr marL="0" indent="0">
              <a:buNone/>
            </a:pPr>
            <a:r>
              <a:rPr lang="es-HN" sz="2400" dirty="0" smtClean="0">
                <a:solidFill>
                  <a:srgbClr val="0146AD"/>
                </a:solidFill>
                <a:latin typeface="Gill Sans MT" panose="020B0502020104020203" pitchFamily="34" charset="0"/>
              </a:rPr>
              <a:t>	-</a:t>
            </a:r>
            <a:r>
              <a:rPr lang="es-HN" sz="2400" dirty="0" err="1" smtClean="0">
                <a:solidFill>
                  <a:srgbClr val="0146AD"/>
                </a:solidFill>
                <a:latin typeface="Gill Sans MT" panose="020B0502020104020203" pitchFamily="34" charset="0"/>
              </a:rPr>
              <a:t>Medi</a:t>
            </a:r>
            <a:r>
              <a:rPr lang="es-HN" sz="2400" dirty="0" smtClean="0">
                <a:solidFill>
                  <a:srgbClr val="0146AD"/>
                </a:solidFill>
                <a:latin typeface="Gill Sans MT" panose="020B0502020104020203" pitchFamily="34" charset="0"/>
              </a:rPr>
              <a:t>-Cal</a:t>
            </a:r>
            <a:endParaRPr lang="es-HN" sz="2400" dirty="0">
              <a:solidFill>
                <a:srgbClr val="0146AD"/>
              </a:solidFill>
              <a:latin typeface="Gill Sans MT" panose="020B05020201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5757" y="5894804"/>
            <a:ext cx="906124" cy="80175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2489" y="5824769"/>
            <a:ext cx="1194496" cy="82473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3836" y="6030111"/>
            <a:ext cx="1757288" cy="733040"/>
          </a:xfrm>
          <a:prstGeom prst="rect">
            <a:avLst/>
          </a:prstGeom>
        </p:spPr>
      </p:pic>
    </p:spTree>
    <p:extLst>
      <p:ext uri="{BB962C8B-B14F-4D97-AF65-F5344CB8AC3E}">
        <p14:creationId xmlns:p14="http://schemas.microsoft.com/office/powerpoint/2010/main" val="2277127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7589" y="1661485"/>
            <a:ext cx="6337052" cy="3785652"/>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Evite quitar algo que es bueno o que puede ser usado para superar en una manera positiva</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Por ejemplo, si un niño esta en un deporte y pueden sacar sus frustraciones ahí, esto le hace bien.</a:t>
            </a:r>
          </a:p>
          <a:p>
            <a:pPr marL="1485900" lvl="2"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En vez de sacarlo/a del deporte, puede limitar su tiempo ahí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96" y="6327182"/>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Como usar las Consecuencias </a:t>
            </a:r>
            <a:endParaRPr lang="es-PR" sz="5000" dirty="0">
              <a:solidFill>
                <a:srgbClr val="99CC00"/>
              </a:solidFill>
              <a:latin typeface="Gill Sans MT" pitchFamily="34" charset="0"/>
              <a:cs typeface="Calibri" pitchFamily="34" charset="0"/>
            </a:endParaRPr>
          </a:p>
        </p:txBody>
      </p:sp>
      <p:pic>
        <p:nvPicPr>
          <p:cNvPr id="1026" name="Picture 2" descr="Image result for depor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257" y="2611698"/>
            <a:ext cx="4736465" cy="265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68548" y="1620038"/>
            <a:ext cx="6809491" cy="4785926"/>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No castigue debido al estar enojado </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Si esta molesto, dígale a su hijo que necesita tiempo para pensar en la consecuencia por sus acciones</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El objetivo de la consecuencia no es para que usted se sienta mejor sino para que ayude a su hijo a aprender una lección </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Debe de estar tranquilo y racional—si esta gritando, tome tiempo para calmarse  </a:t>
            </a:r>
          </a:p>
          <a:p>
            <a:pPr marL="1028700" lvl="1" indent="-571500">
              <a:spcBef>
                <a:spcPct val="50000"/>
              </a:spcBef>
              <a:buSzPct val="50000"/>
              <a:buFont typeface="Courier New" pitchFamily="49" charset="0"/>
              <a:buChar char="o"/>
            </a:pPr>
            <a:endParaRPr lang="es-GT" sz="2500" dirty="0" smtClean="0">
              <a:solidFill>
                <a:srgbClr val="204D9E"/>
              </a:solidFill>
              <a:latin typeface="Gill Sans MT"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96" y="6327182"/>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Como usar las Consecuencias </a:t>
            </a:r>
            <a:endParaRPr lang="es-PR" sz="5000" dirty="0">
              <a:solidFill>
                <a:srgbClr val="99CC00"/>
              </a:solidFill>
              <a:latin typeface="Gill Sans MT" pitchFamily="34" charset="0"/>
              <a:cs typeface="Calibri" pitchFamily="34" charset="0"/>
            </a:endParaRPr>
          </a:p>
        </p:txBody>
      </p:sp>
      <p:pic>
        <p:nvPicPr>
          <p:cNvPr id="9" name="Picture 8"/>
          <p:cNvPicPr>
            <a:picLocks noChangeAspect="1"/>
          </p:cNvPicPr>
          <p:nvPr/>
        </p:nvPicPr>
        <p:blipFill>
          <a:blip r:embed="rId4"/>
          <a:stretch>
            <a:fillRect/>
          </a:stretch>
        </p:blipFill>
        <p:spPr>
          <a:xfrm>
            <a:off x="7821831" y="2621280"/>
            <a:ext cx="3797809" cy="2712720"/>
          </a:xfrm>
          <a:prstGeom prst="rect">
            <a:avLst/>
          </a:prstGeom>
        </p:spPr>
      </p:pic>
    </p:spTree>
    <p:extLst>
      <p:ext uri="{BB962C8B-B14F-4D97-AF65-F5344CB8AC3E}">
        <p14:creationId xmlns:p14="http://schemas.microsoft.com/office/powerpoint/2010/main" val="1121318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00908" y="1357086"/>
            <a:ext cx="7830572" cy="4901342"/>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No use el castigo físico</a:t>
            </a:r>
          </a:p>
          <a:p>
            <a:pPr marL="1028700" lvl="1" indent="-571500">
              <a:spcBef>
                <a:spcPct val="50000"/>
              </a:spcBef>
              <a:buSzPct val="50000"/>
              <a:buFont typeface="Courier New" pitchFamily="49" charset="0"/>
              <a:buChar char="o"/>
            </a:pPr>
            <a:r>
              <a:rPr lang="es-GT" sz="2500" dirty="0">
                <a:solidFill>
                  <a:srgbClr val="204D9E"/>
                </a:solidFill>
                <a:latin typeface="Gill Sans MT" pitchFamily="34" charset="0"/>
                <a:cs typeface="Calibri" pitchFamily="34" charset="0"/>
              </a:rPr>
              <a:t>Los que reciben castigos físicos pueden aprender que la violencia o actos agresivos son respuestas apropiadas a sus problemas o frustraciones </a:t>
            </a:r>
          </a:p>
          <a:p>
            <a:pPr marL="1028700" lvl="1" indent="-571500">
              <a:spcBef>
                <a:spcPct val="50000"/>
              </a:spcBef>
              <a:buSzPct val="50000"/>
              <a:buFont typeface="Courier New" pitchFamily="49" charset="0"/>
              <a:buChar char="o"/>
            </a:pPr>
            <a:r>
              <a:rPr lang="es-GT" sz="2500" dirty="0">
                <a:solidFill>
                  <a:srgbClr val="204D9E"/>
                </a:solidFill>
                <a:latin typeface="Gill Sans MT" pitchFamily="34" charset="0"/>
                <a:cs typeface="Calibri" pitchFamily="34" charset="0"/>
              </a:rPr>
              <a:t>Ese tipo de comportamiento servirá como ejemplo para </a:t>
            </a:r>
            <a:r>
              <a:rPr lang="es-GT" sz="2500" dirty="0" smtClean="0">
                <a:solidFill>
                  <a:srgbClr val="204D9E"/>
                </a:solidFill>
                <a:latin typeface="Gill Sans MT" pitchFamily="34" charset="0"/>
                <a:cs typeface="Calibri" pitchFamily="34" charset="0"/>
              </a:rPr>
              <a:t>ellos</a:t>
            </a:r>
            <a:endParaRPr lang="es-GT" sz="3000" dirty="0" smtClean="0">
              <a:solidFill>
                <a:srgbClr val="204D9E"/>
              </a:solidFill>
              <a:latin typeface="Gill Sans MT" pitchFamily="34" charset="0"/>
              <a:cs typeface="Calibri" pitchFamily="34" charset="0"/>
            </a:endParaRPr>
          </a:p>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No los humille</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La vergüenza y humillación puede dañar a su relación y puede causar angustia que tiene consecuencias al largo plazo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96" y="6327182"/>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Como usar las Consecuencias </a:t>
            </a:r>
            <a:endParaRPr lang="es-PR" sz="5000" dirty="0">
              <a:solidFill>
                <a:srgbClr val="99CC00"/>
              </a:solidFill>
              <a:latin typeface="Gill Sans MT" pitchFamily="34" charset="0"/>
              <a:cs typeface="Calibri" pitchFamily="34" charset="0"/>
            </a:endParaRPr>
          </a:p>
        </p:txBody>
      </p:sp>
      <p:sp>
        <p:nvSpPr>
          <p:cNvPr id="10" name="Rectangle 6"/>
          <p:cNvSpPr>
            <a:spLocks noChangeArrowheads="1"/>
          </p:cNvSpPr>
          <p:nvPr/>
        </p:nvSpPr>
        <p:spPr bwMode="auto">
          <a:xfrm>
            <a:off x="1107135" y="-2880379"/>
            <a:ext cx="9134145" cy="2862322"/>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n-US" sz="2000" dirty="0">
                <a:solidFill>
                  <a:srgbClr val="204D9E"/>
                </a:solidFill>
                <a:latin typeface="Gill Sans MT" pitchFamily="34" charset="0"/>
                <a:cs typeface="Calibri" pitchFamily="34" charset="0"/>
              </a:rPr>
              <a:t>Do NOT use Corporal punishment</a:t>
            </a:r>
          </a:p>
          <a:p>
            <a:pPr marL="1028700" lvl="1" indent="-571500">
              <a:spcBef>
                <a:spcPct val="50000"/>
              </a:spcBef>
              <a:buSzPct val="50000"/>
              <a:buFont typeface="Courier New" pitchFamily="49" charset="0"/>
              <a:buChar char="o"/>
            </a:pPr>
            <a:r>
              <a:rPr lang="en-US" sz="2000" dirty="0">
                <a:solidFill>
                  <a:srgbClr val="204D9E"/>
                </a:solidFill>
                <a:latin typeface="Gill Sans MT" pitchFamily="34" charset="0"/>
                <a:cs typeface="Calibri" pitchFamily="34" charset="0"/>
              </a:rPr>
              <a:t>Children who receive corporal punishment may learn that hitting and violence are appropriate responses to their problems or frustrations.</a:t>
            </a:r>
          </a:p>
          <a:p>
            <a:pPr marL="1028700" lvl="1" indent="-571500">
              <a:spcBef>
                <a:spcPct val="50000"/>
              </a:spcBef>
              <a:buSzPct val="50000"/>
              <a:buFont typeface="Courier New" pitchFamily="49" charset="0"/>
              <a:buChar char="o"/>
            </a:pPr>
            <a:r>
              <a:rPr lang="en-US" sz="2000" dirty="0">
                <a:solidFill>
                  <a:srgbClr val="204D9E"/>
                </a:solidFill>
                <a:latin typeface="Gill Sans MT" pitchFamily="34" charset="0"/>
                <a:cs typeface="Calibri" pitchFamily="34" charset="0"/>
              </a:rPr>
              <a:t>The behavior will be modeled.  </a:t>
            </a:r>
          </a:p>
          <a:p>
            <a:pPr marL="571500" indent="-571500">
              <a:spcBef>
                <a:spcPct val="50000"/>
              </a:spcBef>
              <a:buSzPct val="50000"/>
              <a:buFont typeface="Courier New" pitchFamily="49" charset="0"/>
              <a:buChar char="o"/>
            </a:pPr>
            <a:r>
              <a:rPr lang="en-US" sz="2000" dirty="0">
                <a:solidFill>
                  <a:srgbClr val="204D9E"/>
                </a:solidFill>
                <a:latin typeface="Gill Sans MT" pitchFamily="34" charset="0"/>
                <a:cs typeface="Calibri" pitchFamily="34" charset="0"/>
              </a:rPr>
              <a:t>Do Not use humiliation. </a:t>
            </a:r>
          </a:p>
          <a:p>
            <a:pPr marL="1028700" lvl="1" indent="-571500">
              <a:spcBef>
                <a:spcPct val="50000"/>
              </a:spcBef>
              <a:buSzPct val="50000"/>
              <a:buFont typeface="Courier New" pitchFamily="49" charset="0"/>
              <a:buChar char="o"/>
            </a:pPr>
            <a:r>
              <a:rPr lang="en-US" sz="2000" dirty="0">
                <a:solidFill>
                  <a:srgbClr val="204D9E"/>
                </a:solidFill>
                <a:latin typeface="Gill Sans MT" pitchFamily="34" charset="0"/>
                <a:cs typeface="Calibri" pitchFamily="34" charset="0"/>
              </a:rPr>
              <a:t>Shaming and humiliation may damage your relationship and cause distress that results in long-term consequences.</a:t>
            </a:r>
          </a:p>
        </p:txBody>
      </p:sp>
      <p:pic>
        <p:nvPicPr>
          <p:cNvPr id="11" name="Picture 10"/>
          <p:cNvPicPr>
            <a:picLocks noChangeAspect="1"/>
          </p:cNvPicPr>
          <p:nvPr/>
        </p:nvPicPr>
        <p:blipFill>
          <a:blip r:embed="rId4"/>
          <a:stretch>
            <a:fillRect/>
          </a:stretch>
        </p:blipFill>
        <p:spPr>
          <a:xfrm>
            <a:off x="9856595" y="1463766"/>
            <a:ext cx="2016224" cy="2603367"/>
          </a:xfrm>
          <a:prstGeom prst="rect">
            <a:avLst/>
          </a:prstGeom>
        </p:spPr>
      </p:pic>
      <p:pic>
        <p:nvPicPr>
          <p:cNvPr id="12" name="Picture 11"/>
          <p:cNvPicPr>
            <a:picLocks noChangeAspect="1"/>
          </p:cNvPicPr>
          <p:nvPr/>
        </p:nvPicPr>
        <p:blipFill>
          <a:blip r:embed="rId5"/>
          <a:stretch>
            <a:fillRect/>
          </a:stretch>
        </p:blipFill>
        <p:spPr>
          <a:xfrm>
            <a:off x="7634698" y="4347896"/>
            <a:ext cx="2086206" cy="2226849"/>
          </a:xfrm>
          <a:prstGeom prst="rect">
            <a:avLst/>
          </a:prstGeom>
        </p:spPr>
      </p:pic>
    </p:spTree>
    <p:extLst>
      <p:ext uri="{BB962C8B-B14F-4D97-AF65-F5344CB8AC3E}">
        <p14:creationId xmlns:p14="http://schemas.microsoft.com/office/powerpoint/2010/main" val="2640369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3788" y="1636331"/>
            <a:ext cx="7830572" cy="4478149"/>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Hable con su hijo/a sobre las razones por ser disciplinado/a </a:t>
            </a:r>
          </a:p>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Ayúdeles a crear estrategias para que no repitan su error </a:t>
            </a:r>
          </a:p>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Ayúdeles a reflejar sobre sus acciones</a:t>
            </a:r>
          </a:p>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Las consecuencias no serán verdaderamente efectivas si su hijo/a no aprende de la experiencia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96" y="6327182"/>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Como usar las Consecuencias </a:t>
            </a:r>
            <a:endParaRPr lang="es-PR" sz="5000" dirty="0">
              <a:solidFill>
                <a:srgbClr val="99CC00"/>
              </a:solidFill>
              <a:latin typeface="Gill Sans MT" pitchFamily="34" charset="0"/>
              <a:cs typeface="Calibri" pitchFamily="34" charset="0"/>
            </a:endParaRPr>
          </a:p>
        </p:txBody>
      </p:sp>
      <p:pic>
        <p:nvPicPr>
          <p:cNvPr id="13" name="Picture 12"/>
          <p:cNvPicPr>
            <a:picLocks noChangeAspect="1"/>
          </p:cNvPicPr>
          <p:nvPr/>
        </p:nvPicPr>
        <p:blipFill>
          <a:blip r:embed="rId4"/>
          <a:stretch>
            <a:fillRect/>
          </a:stretch>
        </p:blipFill>
        <p:spPr>
          <a:xfrm>
            <a:off x="8542574" y="2802997"/>
            <a:ext cx="3237946" cy="2144816"/>
          </a:xfrm>
          <a:prstGeom prst="rect">
            <a:avLst/>
          </a:prstGeom>
        </p:spPr>
      </p:pic>
    </p:spTree>
    <p:extLst>
      <p:ext uri="{BB962C8B-B14F-4D97-AF65-F5344CB8AC3E}">
        <p14:creationId xmlns:p14="http://schemas.microsoft.com/office/powerpoint/2010/main" val="2079633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7588" y="2118936"/>
            <a:ext cx="6306572" cy="3093154"/>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Asegúrese que su hijo/a sepa que los quiere mucho pero explique que se molestó con su comportamiento y sus acciones </a:t>
            </a:r>
          </a:p>
          <a:p>
            <a:pPr marL="571500" indent="-571500">
              <a:spcBef>
                <a:spcPct val="50000"/>
              </a:spcBef>
              <a:buSzPct val="50000"/>
              <a:buFont typeface="Courier New" pitchFamily="49" charset="0"/>
              <a:buChar char="o"/>
            </a:pPr>
            <a:r>
              <a:rPr lang="es-GT" sz="3000" dirty="0" smtClean="0">
                <a:solidFill>
                  <a:srgbClr val="204D9E"/>
                </a:solidFill>
                <a:latin typeface="Gill Sans MT" pitchFamily="34" charset="0"/>
                <a:cs typeface="Calibri" pitchFamily="34" charset="0"/>
              </a:rPr>
              <a:t>Los comportamientos pueden cambiar o ser alterados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96" y="6327182"/>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Como usar las Consecuencias </a:t>
            </a:r>
            <a:endParaRPr lang="es-PR" sz="5000" dirty="0">
              <a:solidFill>
                <a:srgbClr val="99CC00"/>
              </a:solidFill>
              <a:latin typeface="Gill Sans MT" pitchFamily="34" charset="0"/>
              <a:cs typeface="Calibri" pitchFamily="34" charset="0"/>
            </a:endParaRPr>
          </a:p>
        </p:txBody>
      </p:sp>
      <p:pic>
        <p:nvPicPr>
          <p:cNvPr id="2050" name="Picture 2" descr="Image result for hablar con hij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160" y="2377440"/>
            <a:ext cx="5343109" cy="327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25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97180" y="1692366"/>
            <a:ext cx="11597640" cy="4708981"/>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No subestime al poder de una sonrisa o un “¡Bien hecho!”</a:t>
            </a:r>
          </a:p>
          <a:p>
            <a:pPr marL="571500"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Elija sus batallas </a:t>
            </a:r>
          </a:p>
          <a:p>
            <a:pPr marL="571500"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Trate de capturar momentos en que su hijo/a este haciendo algo bueno </a:t>
            </a:r>
          </a:p>
          <a:p>
            <a:pPr marL="571500"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La mejor manera de eliminar a los comportamientos malos es en recompensar a los comportamientos buenos </a:t>
            </a:r>
          </a:p>
          <a:p>
            <a:pPr marL="571500"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Felicite a los comportamientos</a:t>
            </a:r>
          </a:p>
          <a:p>
            <a:pPr marL="1028700" lvl="1" indent="-571500">
              <a:spcBef>
                <a:spcPct val="50000"/>
              </a:spcBef>
              <a:buSzPct val="50000"/>
              <a:buFont typeface="Courier New" pitchFamily="49" charset="0"/>
              <a:buChar char="o"/>
            </a:pPr>
            <a:r>
              <a:rPr lang="es-GT" sz="2500" dirty="0" smtClean="0">
                <a:solidFill>
                  <a:srgbClr val="204D9E"/>
                </a:solidFill>
                <a:latin typeface="Gill Sans MT" pitchFamily="34" charset="0"/>
                <a:cs typeface="Calibri" pitchFamily="34" charset="0"/>
              </a:rPr>
              <a:t>Por ejemplo, puede felicitar a su hijo por su dedicación y su esfuerzo en vez de su inteligencia </a:t>
            </a:r>
          </a:p>
          <a:p>
            <a:pPr marL="571500" indent="-571500">
              <a:spcBef>
                <a:spcPct val="50000"/>
              </a:spcBef>
              <a:buSzPct val="50000"/>
              <a:buFont typeface="Courier New" pitchFamily="49" charset="0"/>
              <a:buChar char="o"/>
            </a:pPr>
            <a:endParaRPr lang="es-GT" sz="2500" dirty="0" smtClean="0">
              <a:solidFill>
                <a:srgbClr val="204D9E"/>
              </a:solidFill>
              <a:latin typeface="Gill Sans MT"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56" y="6172747"/>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Sugerencias</a:t>
            </a:r>
            <a:endParaRPr lang="es-PR" sz="5000" dirty="0">
              <a:solidFill>
                <a:srgbClr val="99CC00"/>
              </a:solidFill>
              <a:latin typeface="Gill Sans MT" pitchFamily="34" charset="0"/>
              <a:cs typeface="Calibri" pitchFamily="34" charset="0"/>
            </a:endParaRPr>
          </a:p>
        </p:txBody>
      </p:sp>
    </p:spTree>
    <p:extLst>
      <p:ext uri="{BB962C8B-B14F-4D97-AF65-F5344CB8AC3E}">
        <p14:creationId xmlns:p14="http://schemas.microsoft.com/office/powerpoint/2010/main" val="2792221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3831"/>
            <a:ext cx="10515600" cy="4351338"/>
          </a:xfrm>
        </p:spPr>
        <p:txBody>
          <a:bodyPr>
            <a:normAutofit/>
          </a:bodyPr>
          <a:lstStyle/>
          <a:p>
            <a:pPr marL="514350" indent="-514350">
              <a:lnSpc>
                <a:spcPct val="150000"/>
              </a:lnSpc>
              <a:buAutoNum type="arabicPeriod"/>
            </a:pPr>
            <a:r>
              <a:rPr lang="es-CL" sz="3200" dirty="0">
                <a:latin typeface="Gill Sans MT" panose="020B0502020104020203" pitchFamily="34" charset="0"/>
              </a:rPr>
              <a:t>¿Qué </a:t>
            </a:r>
            <a:r>
              <a:rPr lang="es-CL" sz="3200" dirty="0" smtClean="0">
                <a:latin typeface="Gill Sans MT" panose="020B0502020104020203" pitchFamily="34" charset="0"/>
              </a:rPr>
              <a:t>le impacto de esta presentación? </a:t>
            </a:r>
          </a:p>
          <a:p>
            <a:pPr marL="514350" indent="-514350">
              <a:lnSpc>
                <a:spcPct val="150000"/>
              </a:lnSpc>
              <a:buAutoNum type="arabicPeriod"/>
            </a:pPr>
            <a:r>
              <a:rPr lang="es-CL" sz="3200" dirty="0" smtClean="0">
                <a:latin typeface="Gill Sans MT" panose="020B0502020104020203" pitchFamily="34" charset="0"/>
              </a:rPr>
              <a:t>¿Qué se le hizo mas difícil de lo que repasamos en esta </a:t>
            </a:r>
            <a:r>
              <a:rPr lang="es-CL" sz="3200" dirty="0">
                <a:latin typeface="Gill Sans MT" panose="020B0502020104020203" pitchFamily="34" charset="0"/>
              </a:rPr>
              <a:t>presentación? </a:t>
            </a:r>
          </a:p>
          <a:p>
            <a:pPr marL="514350" indent="-514350">
              <a:lnSpc>
                <a:spcPct val="150000"/>
              </a:lnSpc>
              <a:buAutoNum type="arabicPeriod"/>
            </a:pPr>
            <a:r>
              <a:rPr lang="es-CL" sz="3200" dirty="0" smtClean="0">
                <a:latin typeface="Gill Sans MT" panose="020B0502020104020203" pitchFamily="34" charset="0"/>
              </a:rPr>
              <a:t>¿De ahora en adelante, que puede implementar en su hogar o en su familia? </a:t>
            </a:r>
            <a:endParaRPr lang="es-CL" sz="3200" dirty="0">
              <a:latin typeface="Gill Sans MT" panose="020B05020201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1968878" cy="457200"/>
          </a:xfrm>
          <a:prstGeom prst="rect">
            <a:avLst/>
          </a:prstGeom>
        </p:spPr>
      </p:pic>
      <p:sp>
        <p:nvSpPr>
          <p:cNvPr id="5" name="Rectangle 4"/>
          <p:cNvSpPr>
            <a:spLocks noChangeArrowheads="1"/>
          </p:cNvSpPr>
          <p:nvPr/>
        </p:nvSpPr>
        <p:spPr bwMode="auto">
          <a:xfrm>
            <a:off x="0" y="0"/>
            <a:ext cx="12192000" cy="1066800"/>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6" name="Text Box 11"/>
          <p:cNvSpPr txBox="1">
            <a:spLocks noChangeArrowheads="1"/>
          </p:cNvSpPr>
          <p:nvPr/>
        </p:nvSpPr>
        <p:spPr bwMode="auto">
          <a:xfrm>
            <a:off x="28114" y="30111"/>
            <a:ext cx="12137610" cy="984885"/>
          </a:xfrm>
          <a:prstGeom prst="rect">
            <a:avLst/>
          </a:prstGeom>
          <a:noFill/>
          <a:ln w="9525">
            <a:noFill/>
            <a:miter lim="800000"/>
            <a:headEnd/>
            <a:tailEnd/>
          </a:ln>
        </p:spPr>
        <p:txBody>
          <a:bodyPr wrap="square">
            <a:spAutoFit/>
          </a:bodyPr>
          <a:lstStyle/>
          <a:p>
            <a:pPr algn="ctr">
              <a:spcBef>
                <a:spcPct val="50000"/>
              </a:spcBef>
            </a:pPr>
            <a:r>
              <a:rPr lang="es-GT" sz="5800" dirty="0" smtClean="0">
                <a:solidFill>
                  <a:srgbClr val="95D600"/>
                </a:solidFill>
                <a:latin typeface="Gill Sans MT" pitchFamily="34" charset="0"/>
                <a:cs typeface="Calibri" pitchFamily="34" charset="0"/>
              </a:rPr>
              <a:t>Conclusión</a:t>
            </a:r>
          </a:p>
        </p:txBody>
      </p:sp>
    </p:spTree>
    <p:extLst>
      <p:ext uri="{BB962C8B-B14F-4D97-AF65-F5344CB8AC3E}">
        <p14:creationId xmlns:p14="http://schemas.microsoft.com/office/powerpoint/2010/main" val="137398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7223" y="1506684"/>
            <a:ext cx="3049521" cy="2287141"/>
          </a:xfrm>
          <a:prstGeom prst="rect">
            <a:avLst/>
          </a:prstGeom>
        </p:spPr>
      </p:pic>
      <p:pic>
        <p:nvPicPr>
          <p:cNvPr id="2" name="Picture 1"/>
          <p:cNvPicPr>
            <a:picLocks noChangeAspect="1"/>
          </p:cNvPicPr>
          <p:nvPr/>
        </p:nvPicPr>
        <p:blipFill>
          <a:blip r:embed="rId4"/>
          <a:stretch>
            <a:fillRect/>
          </a:stretch>
        </p:blipFill>
        <p:spPr>
          <a:xfrm>
            <a:off x="1246313" y="4263023"/>
            <a:ext cx="3432345" cy="2280102"/>
          </a:xfrm>
          <a:prstGeom prst="rect">
            <a:avLst/>
          </a:prstGeom>
        </p:spPr>
      </p:pic>
      <p:sp>
        <p:nvSpPr>
          <p:cNvPr id="3" name="Rectangle 6"/>
          <p:cNvSpPr>
            <a:spLocks noChangeArrowheads="1"/>
          </p:cNvSpPr>
          <p:nvPr/>
        </p:nvSpPr>
        <p:spPr bwMode="auto">
          <a:xfrm>
            <a:off x="5686978" y="1768640"/>
            <a:ext cx="4896544" cy="3785652"/>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CR" sz="6000" dirty="0" smtClean="0">
                <a:solidFill>
                  <a:srgbClr val="204D9E"/>
                </a:solidFill>
                <a:latin typeface="Gill Sans MT" pitchFamily="34" charset="0"/>
                <a:cs typeface="Calibri" pitchFamily="34" charset="0"/>
              </a:rPr>
              <a:t>Paciencia</a:t>
            </a:r>
          </a:p>
          <a:p>
            <a:pPr marL="571500" indent="-571500">
              <a:spcBef>
                <a:spcPct val="50000"/>
              </a:spcBef>
              <a:buSzPct val="50000"/>
              <a:buFont typeface="Courier New" pitchFamily="49" charset="0"/>
              <a:buChar char="o"/>
            </a:pPr>
            <a:r>
              <a:rPr lang="es-CR" sz="6000" dirty="0" smtClean="0">
                <a:solidFill>
                  <a:srgbClr val="204D9E"/>
                </a:solidFill>
                <a:latin typeface="Gill Sans MT" pitchFamily="34" charset="0"/>
                <a:cs typeface="Calibri" pitchFamily="34" charset="0"/>
              </a:rPr>
              <a:t>Confianza</a:t>
            </a:r>
          </a:p>
          <a:p>
            <a:pPr marL="571500" indent="-571500">
              <a:spcBef>
                <a:spcPct val="50000"/>
              </a:spcBef>
              <a:buSzPct val="50000"/>
              <a:buFont typeface="Courier New" pitchFamily="49" charset="0"/>
              <a:buChar char="o"/>
            </a:pPr>
            <a:r>
              <a:rPr lang="es-CR" sz="6000" dirty="0" smtClean="0">
                <a:solidFill>
                  <a:srgbClr val="204D9E"/>
                </a:solidFill>
                <a:latin typeface="Gill Sans MT" pitchFamily="34" charset="0"/>
                <a:cs typeface="Calibri" pitchFamily="34" charset="0"/>
              </a:rPr>
              <a:t>Empatía </a:t>
            </a:r>
            <a:endParaRPr lang="es-CR" sz="6000" dirty="0">
              <a:solidFill>
                <a:srgbClr val="204D9E"/>
              </a:solidFill>
              <a:latin typeface="Gill Sans MT" pitchFamily="34" charset="0"/>
              <a:cs typeface="Calibri"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0644" y="6204166"/>
            <a:ext cx="1968878" cy="457200"/>
          </a:xfrm>
          <a:prstGeom prst="rect">
            <a:avLst/>
          </a:prstGeom>
        </p:spPr>
      </p:pic>
      <p:sp>
        <p:nvSpPr>
          <p:cNvPr id="7" name="Rectangle 6"/>
          <p:cNvSpPr>
            <a:spLocks noChangeArrowheads="1"/>
          </p:cNvSpPr>
          <p:nvPr/>
        </p:nvSpPr>
        <p:spPr bwMode="auto">
          <a:xfrm>
            <a:off x="0" y="4005"/>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226177"/>
            <a:ext cx="11987044" cy="784830"/>
          </a:xfrm>
          <a:prstGeom prst="rect">
            <a:avLst/>
          </a:prstGeom>
          <a:noFill/>
          <a:ln w="9525">
            <a:noFill/>
            <a:miter lim="800000"/>
            <a:headEnd/>
            <a:tailEnd/>
          </a:ln>
        </p:spPr>
        <p:txBody>
          <a:bodyPr wrap="square">
            <a:spAutoFit/>
          </a:bodyPr>
          <a:lstStyle/>
          <a:p>
            <a:pPr algn="ctr">
              <a:spcBef>
                <a:spcPct val="50000"/>
              </a:spcBef>
            </a:pPr>
            <a:r>
              <a:rPr lang="es-PR" sz="4500" dirty="0" smtClean="0">
                <a:solidFill>
                  <a:srgbClr val="99CC00"/>
                </a:solidFill>
                <a:latin typeface="Gill Sans MT" pitchFamily="34" charset="0"/>
                <a:cs typeface="Calibri" pitchFamily="34" charset="0"/>
              </a:rPr>
              <a:t>Los Desafíos de </a:t>
            </a:r>
            <a:r>
              <a:rPr lang="es-PR" sz="4500" smtClean="0">
                <a:solidFill>
                  <a:srgbClr val="99CC00"/>
                </a:solidFill>
                <a:latin typeface="Gill Sans MT" pitchFamily="34" charset="0"/>
                <a:cs typeface="Calibri" pitchFamily="34" charset="0"/>
              </a:rPr>
              <a:t>ser un/a </a:t>
            </a:r>
            <a:r>
              <a:rPr lang="es-PR" sz="4500" dirty="0" smtClean="0">
                <a:solidFill>
                  <a:srgbClr val="99CC00"/>
                </a:solidFill>
                <a:latin typeface="Gill Sans MT" pitchFamily="34" charset="0"/>
                <a:cs typeface="Calibri" pitchFamily="34" charset="0"/>
              </a:rPr>
              <a:t>Padre/Madre</a:t>
            </a:r>
            <a:endParaRPr lang="es-PR" sz="4500" dirty="0">
              <a:solidFill>
                <a:srgbClr val="99CC00"/>
              </a:solidFill>
              <a:latin typeface="Gill Sans MT" pitchFamily="34" charset="0"/>
              <a:cs typeface="Calibri" pitchFamily="34" charset="0"/>
            </a:endParaRPr>
          </a:p>
        </p:txBody>
      </p:sp>
    </p:spTree>
    <p:extLst>
      <p:ext uri="{BB962C8B-B14F-4D97-AF65-F5344CB8AC3E}">
        <p14:creationId xmlns:p14="http://schemas.microsoft.com/office/powerpoint/2010/main" val="72607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914400" y="1786497"/>
            <a:ext cx="10749453" cy="3400931"/>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CR" sz="3200" b="1" dirty="0" smtClean="0">
                <a:solidFill>
                  <a:srgbClr val="00B0F0"/>
                </a:solidFill>
                <a:latin typeface="Gill Sans MT" pitchFamily="34" charset="0"/>
                <a:cs typeface="Calibri" pitchFamily="34" charset="0"/>
              </a:rPr>
              <a:t>Recompensas</a:t>
            </a:r>
          </a:p>
          <a:p>
            <a:pPr marL="1028700" lvl="1" indent="-571500">
              <a:spcBef>
                <a:spcPct val="50000"/>
              </a:spcBef>
              <a:buSzPct val="50000"/>
              <a:buFont typeface="Courier New" pitchFamily="49" charset="0"/>
              <a:buChar char="o"/>
            </a:pPr>
            <a:r>
              <a:rPr lang="es-CR" sz="3000" dirty="0" smtClean="0">
                <a:solidFill>
                  <a:srgbClr val="204D9E"/>
                </a:solidFill>
                <a:latin typeface="Gill Sans MT" pitchFamily="34" charset="0"/>
                <a:cs typeface="Calibri" pitchFamily="34" charset="0"/>
              </a:rPr>
              <a:t>Enfocarse en las recompensas</a:t>
            </a:r>
          </a:p>
          <a:p>
            <a:pPr marL="1028700" lvl="1" indent="-571500">
              <a:spcBef>
                <a:spcPct val="50000"/>
              </a:spcBef>
              <a:buSzPct val="50000"/>
              <a:buFont typeface="Courier New" pitchFamily="49" charset="0"/>
              <a:buChar char="o"/>
            </a:pPr>
            <a:r>
              <a:rPr lang="es-CR" sz="3000" dirty="0" smtClean="0">
                <a:solidFill>
                  <a:srgbClr val="204D9E"/>
                </a:solidFill>
                <a:latin typeface="Gill Sans MT" pitchFamily="34" charset="0"/>
                <a:cs typeface="Calibri" pitchFamily="34" charset="0"/>
              </a:rPr>
              <a:t>El uso efectivo de las recompensas</a:t>
            </a:r>
          </a:p>
          <a:p>
            <a:pPr marL="571500" indent="-571500">
              <a:spcBef>
                <a:spcPct val="50000"/>
              </a:spcBef>
              <a:buSzPct val="50000"/>
              <a:buFont typeface="Courier New" pitchFamily="49" charset="0"/>
              <a:buChar char="o"/>
            </a:pPr>
            <a:r>
              <a:rPr lang="es-CR" sz="3200" b="1" dirty="0" smtClean="0">
                <a:solidFill>
                  <a:srgbClr val="FF0000"/>
                </a:solidFill>
                <a:latin typeface="Gill Sans MT" pitchFamily="34" charset="0"/>
                <a:cs typeface="Calibri" pitchFamily="34" charset="0"/>
              </a:rPr>
              <a:t>Consecuencias</a:t>
            </a:r>
          </a:p>
          <a:p>
            <a:pPr marL="1028700" lvl="1" indent="-571500">
              <a:spcBef>
                <a:spcPct val="50000"/>
              </a:spcBef>
              <a:buSzPct val="50000"/>
              <a:buFont typeface="Courier New" pitchFamily="49" charset="0"/>
              <a:buChar char="o"/>
            </a:pPr>
            <a:r>
              <a:rPr lang="es-CR" sz="3000" dirty="0" smtClean="0">
                <a:solidFill>
                  <a:srgbClr val="204D9E"/>
                </a:solidFill>
                <a:latin typeface="Gill Sans MT" pitchFamily="34" charset="0"/>
                <a:cs typeface="Calibri" pitchFamily="34" charset="0"/>
              </a:rPr>
              <a:t>El uso efectivo de las consecuencias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62" y="6172635"/>
            <a:ext cx="1968878" cy="457200"/>
          </a:xfrm>
          <a:prstGeom prst="rect">
            <a:avLst/>
          </a:prstGeom>
        </p:spPr>
      </p:pic>
      <p:sp>
        <p:nvSpPr>
          <p:cNvPr id="7" name="Rectangle 6"/>
          <p:cNvSpPr>
            <a:spLocks noChangeArrowheads="1"/>
          </p:cNvSpPr>
          <p:nvPr/>
        </p:nvSpPr>
        <p:spPr bwMode="auto">
          <a:xfrm>
            <a:off x="0" y="4005"/>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226177"/>
            <a:ext cx="11987044" cy="784830"/>
          </a:xfrm>
          <a:prstGeom prst="rect">
            <a:avLst/>
          </a:prstGeom>
          <a:noFill/>
          <a:ln w="9525">
            <a:noFill/>
            <a:miter lim="800000"/>
            <a:headEnd/>
            <a:tailEnd/>
          </a:ln>
        </p:spPr>
        <p:txBody>
          <a:bodyPr wrap="square">
            <a:spAutoFit/>
          </a:bodyPr>
          <a:lstStyle/>
          <a:p>
            <a:pPr algn="ctr">
              <a:spcBef>
                <a:spcPct val="50000"/>
              </a:spcBef>
            </a:pPr>
            <a:r>
              <a:rPr lang="es-PR" sz="4500" dirty="0" smtClean="0">
                <a:solidFill>
                  <a:srgbClr val="99CC00"/>
                </a:solidFill>
                <a:latin typeface="Gill Sans MT" pitchFamily="34" charset="0"/>
                <a:cs typeface="Calibri" pitchFamily="34" charset="0"/>
              </a:rPr>
              <a:t>Nuestra Meta de Hoy </a:t>
            </a:r>
            <a:endParaRPr lang="es-PR" sz="4500" dirty="0">
              <a:solidFill>
                <a:srgbClr val="99CC00"/>
              </a:solidFill>
              <a:latin typeface="Gill Sans MT" pitchFamily="34" charset="0"/>
              <a:cs typeface="Calibri" pitchFamily="34" charset="0"/>
            </a:endParaRPr>
          </a:p>
        </p:txBody>
      </p:sp>
    </p:spTree>
    <p:extLst>
      <p:ext uri="{BB962C8B-B14F-4D97-AF65-F5344CB8AC3E}">
        <p14:creationId xmlns:p14="http://schemas.microsoft.com/office/powerpoint/2010/main" val="1117347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8" y="6227379"/>
            <a:ext cx="1968878" cy="457200"/>
          </a:xfrm>
          <a:prstGeom prst="rect">
            <a:avLst/>
          </a:prstGeom>
        </p:spPr>
      </p:pic>
      <p:sp>
        <p:nvSpPr>
          <p:cNvPr id="8" name="Rectangle 7"/>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9"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Recompensas</a:t>
            </a:r>
            <a:endParaRPr lang="es-PR" sz="5000" dirty="0">
              <a:solidFill>
                <a:srgbClr val="99CC00"/>
              </a:solidFill>
              <a:latin typeface="Gill Sans MT" pitchFamily="34" charset="0"/>
              <a:cs typeface="Calibri" pitchFamily="34" charset="0"/>
            </a:endParaRPr>
          </a:p>
        </p:txBody>
      </p:sp>
      <p:pic>
        <p:nvPicPr>
          <p:cNvPr id="1028" name="Picture 4" descr="Image result for buen jefe espanol com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13" y="2096814"/>
            <a:ext cx="10921939" cy="339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61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34676" y="1463766"/>
            <a:ext cx="7900330" cy="4031873"/>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SV" sz="3200" dirty="0" smtClean="0">
                <a:solidFill>
                  <a:srgbClr val="204D9E"/>
                </a:solidFill>
                <a:latin typeface="Gill Sans MT" pitchFamily="34" charset="0"/>
                <a:cs typeface="Calibri" pitchFamily="34" charset="0"/>
              </a:rPr>
              <a:t>Las recompensas tienen un impacto mas grande que las consecuencias</a:t>
            </a:r>
          </a:p>
          <a:p>
            <a:pPr marL="571500" indent="-571500">
              <a:spcBef>
                <a:spcPct val="50000"/>
              </a:spcBef>
              <a:buSzPct val="50000"/>
              <a:buFont typeface="Courier New" pitchFamily="49" charset="0"/>
              <a:buChar char="o"/>
            </a:pPr>
            <a:r>
              <a:rPr lang="es-SV" sz="3200" dirty="0" smtClean="0">
                <a:solidFill>
                  <a:srgbClr val="204D9E"/>
                </a:solidFill>
                <a:latin typeface="Gill Sans MT" pitchFamily="34" charset="0"/>
                <a:cs typeface="Calibri" pitchFamily="34" charset="0"/>
              </a:rPr>
              <a:t>Esto se puede aplicar a los niños, adolescentes, y adultos.</a:t>
            </a:r>
          </a:p>
          <a:p>
            <a:pPr marL="571500" indent="-571500">
              <a:spcBef>
                <a:spcPct val="50000"/>
              </a:spcBef>
              <a:buSzPct val="50000"/>
              <a:buFont typeface="Courier New" pitchFamily="49" charset="0"/>
              <a:buChar char="o"/>
            </a:pPr>
            <a:r>
              <a:rPr lang="es-SV" sz="3200" dirty="0" smtClean="0">
                <a:solidFill>
                  <a:srgbClr val="204D9E"/>
                </a:solidFill>
                <a:latin typeface="Gill Sans MT" pitchFamily="34" charset="0"/>
                <a:cs typeface="Calibri" pitchFamily="34" charset="0"/>
              </a:rPr>
              <a:t>Las recompensas deberían ser determinadas y dadas cuando se ve el comportamiento ideal </a:t>
            </a:r>
            <a:endParaRPr lang="es-SV" sz="3200" dirty="0">
              <a:solidFill>
                <a:srgbClr val="204D9E"/>
              </a:solidFill>
              <a:latin typeface="Gill Sans MT"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8" y="6172199"/>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Recompensas</a:t>
            </a:r>
            <a:endParaRPr lang="es-PR" sz="5000" dirty="0">
              <a:solidFill>
                <a:srgbClr val="99CC00"/>
              </a:solidFill>
              <a:latin typeface="Gill Sans MT" pitchFamily="34" charset="0"/>
              <a:cs typeface="Calibri" pitchFamily="34" charset="0"/>
            </a:endParaRPr>
          </a:p>
        </p:txBody>
      </p:sp>
      <p:pic>
        <p:nvPicPr>
          <p:cNvPr id="2050" name="Picture 2" descr="Image result for recompens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025" y="3302876"/>
            <a:ext cx="4132110" cy="332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6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96765" y="1668717"/>
            <a:ext cx="11398469" cy="3785652"/>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MX" sz="4000" dirty="0" smtClean="0">
                <a:solidFill>
                  <a:srgbClr val="204D9E"/>
                </a:solidFill>
                <a:latin typeface="Gill Sans MT" pitchFamily="34" charset="0"/>
                <a:cs typeface="Calibri" pitchFamily="34" charset="0"/>
              </a:rPr>
              <a:t>Establezca metas realistas </a:t>
            </a:r>
          </a:p>
          <a:p>
            <a:pPr marL="1028700" lvl="1" indent="-571500">
              <a:spcBef>
                <a:spcPct val="50000"/>
              </a:spcBef>
              <a:buSzPct val="50000"/>
              <a:buFont typeface="Courier New" pitchFamily="49" charset="0"/>
              <a:buChar char="o"/>
            </a:pPr>
            <a:r>
              <a:rPr lang="es-MX" sz="4000" dirty="0" smtClean="0">
                <a:solidFill>
                  <a:srgbClr val="204D9E"/>
                </a:solidFill>
                <a:latin typeface="Gill Sans MT" pitchFamily="34" charset="0"/>
                <a:cs typeface="Calibri" pitchFamily="34" charset="0"/>
              </a:rPr>
              <a:t>Si su hijo siente que no puede alcanzar sus metas, no van a intentar hacerlo.</a:t>
            </a:r>
          </a:p>
          <a:p>
            <a:pPr marL="1028700" lvl="1" indent="-571500">
              <a:spcBef>
                <a:spcPct val="50000"/>
              </a:spcBef>
              <a:buSzPct val="50000"/>
              <a:buFont typeface="Courier New" pitchFamily="49" charset="0"/>
              <a:buChar char="o"/>
            </a:pPr>
            <a:r>
              <a:rPr lang="es-MX" sz="4000" dirty="0" smtClean="0">
                <a:solidFill>
                  <a:srgbClr val="204D9E"/>
                </a:solidFill>
                <a:latin typeface="Gill Sans MT" pitchFamily="34" charset="0"/>
                <a:cs typeface="Calibri" pitchFamily="34" charset="0"/>
              </a:rPr>
              <a:t>Su hijo/a debe sentir que pueden ganar su recompensa aproximadamente 75% del tiempo</a:t>
            </a:r>
            <a:endParaRPr lang="es-MX" sz="4000" dirty="0">
              <a:solidFill>
                <a:srgbClr val="204D9E"/>
              </a:solidFill>
              <a:latin typeface="Gill Sans MT"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44" y="6203731"/>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Como usar las recompensas</a:t>
            </a:r>
            <a:endParaRPr lang="es-PR" sz="5000" dirty="0">
              <a:solidFill>
                <a:srgbClr val="99CC00"/>
              </a:solidFill>
              <a:latin typeface="Gill Sans MT" pitchFamily="34" charset="0"/>
              <a:cs typeface="Calibri" pitchFamily="34" charset="0"/>
            </a:endParaRPr>
          </a:p>
        </p:txBody>
      </p:sp>
    </p:spTree>
    <p:extLst>
      <p:ext uri="{BB962C8B-B14F-4D97-AF65-F5344CB8AC3E}">
        <p14:creationId xmlns:p14="http://schemas.microsoft.com/office/powerpoint/2010/main" val="2008368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96765" y="1668717"/>
            <a:ext cx="11398469" cy="4324261"/>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MX" sz="3000" b="1" dirty="0" smtClean="0">
                <a:solidFill>
                  <a:srgbClr val="204D9E"/>
                </a:solidFill>
                <a:latin typeface="Gill Sans MT" pitchFamily="34" charset="0"/>
                <a:cs typeface="Calibri" pitchFamily="34" charset="0"/>
              </a:rPr>
              <a:t>Las recompensas deben ser dadas con regularidad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Ofrezca recompensas pequeñas en vez de una grande</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Por ejemplo, en vez de dar algo grande al fin del semestre por pasar con </a:t>
            </a:r>
            <a:r>
              <a:rPr lang="es-MX" sz="2500" dirty="0" err="1" smtClean="0">
                <a:solidFill>
                  <a:srgbClr val="204D9E"/>
                </a:solidFill>
                <a:latin typeface="Gill Sans MT" pitchFamily="34" charset="0"/>
                <a:cs typeface="Calibri" pitchFamily="34" charset="0"/>
              </a:rPr>
              <a:t>A’s</a:t>
            </a:r>
            <a:r>
              <a:rPr lang="es-MX" sz="2500" dirty="0" smtClean="0">
                <a:solidFill>
                  <a:srgbClr val="204D9E"/>
                </a:solidFill>
                <a:latin typeface="Gill Sans MT" pitchFamily="34" charset="0"/>
                <a:cs typeface="Calibri" pitchFamily="34" charset="0"/>
              </a:rPr>
              <a:t>, trate de dar algo pequeño cada vez que complete su tarea sin tener que recordarles. </a:t>
            </a:r>
          </a:p>
          <a:p>
            <a:pPr marL="571500" indent="-571500">
              <a:spcBef>
                <a:spcPct val="50000"/>
              </a:spcBef>
              <a:buSzPct val="50000"/>
              <a:buFont typeface="Courier New" pitchFamily="49" charset="0"/>
              <a:buChar char="o"/>
            </a:pPr>
            <a:r>
              <a:rPr lang="es-MX" sz="3000" b="1" dirty="0" smtClean="0">
                <a:solidFill>
                  <a:srgbClr val="204D9E"/>
                </a:solidFill>
                <a:latin typeface="Gill Sans MT" pitchFamily="34" charset="0"/>
                <a:cs typeface="Calibri" pitchFamily="34" charset="0"/>
              </a:rPr>
              <a:t>Siga hasta el final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Si se comprometió a dar una recompensa, asegúrese que termino dándola </a:t>
            </a:r>
            <a:endParaRPr lang="es-MX" sz="2500" b="1" dirty="0">
              <a:solidFill>
                <a:srgbClr val="204D9E"/>
              </a:solidFill>
              <a:latin typeface="Gill Sans MT" pitchFamily="34" charset="0"/>
              <a:cs typeface="Calibri" pitchFamily="34" charset="0"/>
            </a:endParaRP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El no cumplir con su palabra hará que la confianza se disminuye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44" y="6203731"/>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Como usar las recompensas</a:t>
            </a:r>
            <a:endParaRPr lang="es-PR" sz="5000" dirty="0">
              <a:solidFill>
                <a:srgbClr val="99CC00"/>
              </a:solidFill>
              <a:latin typeface="Gill Sans MT" pitchFamily="34" charset="0"/>
              <a:cs typeface="Calibri" pitchFamily="34" charset="0"/>
            </a:endParaRPr>
          </a:p>
        </p:txBody>
      </p:sp>
    </p:spTree>
    <p:extLst>
      <p:ext uri="{BB962C8B-B14F-4D97-AF65-F5344CB8AC3E}">
        <p14:creationId xmlns:p14="http://schemas.microsoft.com/office/powerpoint/2010/main" val="2138398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19271" y="1463766"/>
            <a:ext cx="11753457" cy="4285789"/>
          </a:xfrm>
          <a:prstGeom prst="rect">
            <a:avLst/>
          </a:prstGeom>
          <a:noFill/>
          <a:ln w="9525">
            <a:noFill/>
            <a:miter lim="800000"/>
            <a:headEnd/>
            <a:tailEnd/>
          </a:ln>
        </p:spPr>
        <p:txBody>
          <a:bodyPr wrap="square">
            <a:spAutoFit/>
          </a:bodyPr>
          <a:lstStyle/>
          <a:p>
            <a:pPr marL="571500" indent="-571500">
              <a:spcBef>
                <a:spcPct val="50000"/>
              </a:spcBef>
              <a:buSzPct val="50000"/>
              <a:buFont typeface="Courier New" pitchFamily="49" charset="0"/>
              <a:buChar char="o"/>
            </a:pPr>
            <a:r>
              <a:rPr lang="es-MX" sz="3000" b="1" dirty="0" smtClean="0">
                <a:solidFill>
                  <a:srgbClr val="204D9E"/>
                </a:solidFill>
                <a:latin typeface="Gill Sans MT" pitchFamily="34" charset="0"/>
                <a:cs typeface="Calibri" pitchFamily="34" charset="0"/>
              </a:rPr>
              <a:t>Establezca requerimientos específicos y claros para recibir las recompensas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Tal vez sea que </a:t>
            </a:r>
            <a:r>
              <a:rPr lang="es-MX" sz="2500" i="1" dirty="0" smtClean="0">
                <a:solidFill>
                  <a:srgbClr val="204D9E"/>
                </a:solidFill>
                <a:latin typeface="Gill Sans MT" pitchFamily="34" charset="0"/>
                <a:cs typeface="Calibri" pitchFamily="34" charset="0"/>
              </a:rPr>
              <a:t>su</a:t>
            </a:r>
            <a:r>
              <a:rPr lang="es-MX" sz="2500" dirty="0" smtClean="0">
                <a:solidFill>
                  <a:srgbClr val="204D9E"/>
                </a:solidFill>
                <a:latin typeface="Gill Sans MT" pitchFamily="34" charset="0"/>
                <a:cs typeface="Calibri" pitchFamily="34" charset="0"/>
              </a:rPr>
              <a:t> idea de una recamara limpia no es la misma de su hijo/a</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Por ejemplo, “Si organizas tu closet, aspiras la alfombra, y tiendes tu cama, podremos ir a la tienda” </a:t>
            </a:r>
          </a:p>
          <a:p>
            <a:pPr marL="571500" indent="-571500">
              <a:spcBef>
                <a:spcPct val="50000"/>
              </a:spcBef>
              <a:buSzPct val="50000"/>
              <a:buFont typeface="Courier New" pitchFamily="49" charset="0"/>
              <a:buChar char="o"/>
            </a:pPr>
            <a:r>
              <a:rPr lang="es-MX" sz="3000" b="1" dirty="0" smtClean="0">
                <a:solidFill>
                  <a:srgbClr val="204D9E"/>
                </a:solidFill>
                <a:latin typeface="Gill Sans MT" pitchFamily="34" charset="0"/>
                <a:cs typeface="Calibri" pitchFamily="34" charset="0"/>
              </a:rPr>
              <a:t>Sea claro sobre la recompensa y establezca limites apropiados </a:t>
            </a:r>
          </a:p>
          <a:p>
            <a:pPr marL="1028700" lvl="1" indent="-571500">
              <a:spcBef>
                <a:spcPct val="50000"/>
              </a:spcBef>
              <a:buSzPct val="50000"/>
              <a:buFont typeface="Courier New" pitchFamily="49" charset="0"/>
              <a:buChar char="o"/>
            </a:pPr>
            <a:r>
              <a:rPr lang="es-MX" sz="2500" dirty="0" smtClean="0">
                <a:solidFill>
                  <a:srgbClr val="204D9E"/>
                </a:solidFill>
                <a:latin typeface="Gill Sans MT" pitchFamily="34" charset="0"/>
                <a:cs typeface="Calibri" pitchFamily="34" charset="0"/>
              </a:rPr>
              <a:t>Por ejemplo, “puedes escoger un juguete que cueste menos de $10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44" y="6203731"/>
            <a:ext cx="1968878" cy="457200"/>
          </a:xfrm>
          <a:prstGeom prst="rect">
            <a:avLst/>
          </a:prstGeom>
        </p:spPr>
      </p:pic>
      <p:sp>
        <p:nvSpPr>
          <p:cNvPr id="7" name="Rectangle 6"/>
          <p:cNvSpPr>
            <a:spLocks noChangeArrowheads="1"/>
          </p:cNvSpPr>
          <p:nvPr/>
        </p:nvSpPr>
        <p:spPr bwMode="auto">
          <a:xfrm>
            <a:off x="0" y="0"/>
            <a:ext cx="12192000" cy="1269121"/>
          </a:xfrm>
          <a:prstGeom prst="rect">
            <a:avLst/>
          </a:prstGeom>
          <a:solidFill>
            <a:srgbClr val="0146AD"/>
          </a:solidFill>
          <a:ln w="9525">
            <a:noFill/>
            <a:miter lim="800000"/>
            <a:headEnd/>
            <a:tailEnd/>
          </a:ln>
        </p:spPr>
        <p:txBody>
          <a:bodyPr wrap="none" anchor="ctr"/>
          <a:lstStyle/>
          <a:p>
            <a:endParaRPr lang="en-US">
              <a:solidFill>
                <a:srgbClr val="82A738"/>
              </a:solidFill>
            </a:endParaRPr>
          </a:p>
        </p:txBody>
      </p:sp>
      <p:sp>
        <p:nvSpPr>
          <p:cNvPr id="8" name="Text Box 11"/>
          <p:cNvSpPr txBox="1">
            <a:spLocks noChangeArrowheads="1"/>
          </p:cNvSpPr>
          <p:nvPr/>
        </p:nvSpPr>
        <p:spPr bwMode="auto">
          <a:xfrm>
            <a:off x="102478" y="194645"/>
            <a:ext cx="11987044" cy="861774"/>
          </a:xfrm>
          <a:prstGeom prst="rect">
            <a:avLst/>
          </a:prstGeom>
          <a:noFill/>
          <a:ln w="9525">
            <a:noFill/>
            <a:miter lim="800000"/>
            <a:headEnd/>
            <a:tailEnd/>
          </a:ln>
        </p:spPr>
        <p:txBody>
          <a:bodyPr wrap="square">
            <a:spAutoFit/>
          </a:bodyPr>
          <a:lstStyle/>
          <a:p>
            <a:pPr algn="ctr">
              <a:spcBef>
                <a:spcPct val="50000"/>
              </a:spcBef>
            </a:pPr>
            <a:r>
              <a:rPr lang="es-PR" sz="5000" dirty="0" smtClean="0">
                <a:solidFill>
                  <a:srgbClr val="99CC00"/>
                </a:solidFill>
                <a:latin typeface="Gill Sans MT" pitchFamily="34" charset="0"/>
                <a:cs typeface="Calibri" pitchFamily="34" charset="0"/>
              </a:rPr>
              <a:t>Como usar las recompensas</a:t>
            </a:r>
            <a:endParaRPr lang="es-PR" sz="5000" dirty="0">
              <a:solidFill>
                <a:srgbClr val="99CC00"/>
              </a:solidFill>
              <a:latin typeface="Gill Sans MT" pitchFamily="34" charset="0"/>
              <a:cs typeface="Calibri" pitchFamily="34" charset="0"/>
            </a:endParaRPr>
          </a:p>
        </p:txBody>
      </p:sp>
    </p:spTree>
    <p:extLst>
      <p:ext uri="{BB962C8B-B14F-4D97-AF65-F5344CB8AC3E}">
        <p14:creationId xmlns:p14="http://schemas.microsoft.com/office/powerpoint/2010/main" val="349940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2060</Words>
  <Application>Microsoft Office PowerPoint</Application>
  <PresentationFormat>Widescreen</PresentationFormat>
  <Paragraphs>240</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Courier New</vt:lpstr>
      <vt:lpstr>Gill Sans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Western Youth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Andrade</dc:creator>
  <cp:lastModifiedBy>Candelario, Myla Z.</cp:lastModifiedBy>
  <cp:revision>24</cp:revision>
  <dcterms:created xsi:type="dcterms:W3CDTF">2018-12-31T17:05:30Z</dcterms:created>
  <dcterms:modified xsi:type="dcterms:W3CDTF">2019-02-08T19:35:15Z</dcterms:modified>
</cp:coreProperties>
</file>