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75" r:id="rId3"/>
    <p:sldId id="259" r:id="rId4"/>
    <p:sldId id="260" r:id="rId5"/>
    <p:sldId id="274" r:id="rId6"/>
    <p:sldId id="258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70" r:id="rId16"/>
    <p:sldId id="271" r:id="rId17"/>
    <p:sldId id="273" r:id="rId18"/>
    <p:sldId id="276" r:id="rId19"/>
    <p:sldId id="282" r:id="rId20"/>
    <p:sldId id="283" r:id="rId21"/>
    <p:sldId id="277" r:id="rId22"/>
    <p:sldId id="278" r:id="rId23"/>
    <p:sldId id="279" r:id="rId2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D0810E-131A-441A-9D0D-D9389ABAE22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A006F8-EDB7-442F-B0C3-92D0C1605D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810E-131A-441A-9D0D-D9389ABAE22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6F8-EDB7-442F-B0C3-92D0C1605D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810E-131A-441A-9D0D-D9389ABAE22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6F8-EDB7-442F-B0C3-92D0C1605D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810E-131A-441A-9D0D-D9389ABAE22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6F8-EDB7-442F-B0C3-92D0C1605D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810E-131A-441A-9D0D-D9389ABAE22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6F8-EDB7-442F-B0C3-92D0C1605D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810E-131A-441A-9D0D-D9389ABAE22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6F8-EDB7-442F-B0C3-92D0C1605D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810E-131A-441A-9D0D-D9389ABAE22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6F8-EDB7-442F-B0C3-92D0C1605D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810E-131A-441A-9D0D-D9389ABAE22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6F8-EDB7-442F-B0C3-92D0C1605D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810E-131A-441A-9D0D-D9389ABAE22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6F8-EDB7-442F-B0C3-92D0C1605D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FD0810E-131A-441A-9D0D-D9389ABAE22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6F8-EDB7-442F-B0C3-92D0C1605D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D0810E-131A-441A-9D0D-D9389ABAE22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A006F8-EDB7-442F-B0C3-92D0C1605D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FD0810E-131A-441A-9D0D-D9389ABAE22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A006F8-EDB7-442F-B0C3-92D0C1605D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231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Retirement Benefits 101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Capistrano Unified School District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b="1" u="sng" dirty="0" smtClean="0"/>
              <a:t>UNUM Conversion Information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E-mail and flyer contains information on converting Group Life Insurance policy to an individual policy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To convert policy</a:t>
            </a:r>
            <a:r>
              <a:rPr lang="en-US" dirty="0"/>
              <a:t> </a:t>
            </a:r>
            <a:r>
              <a:rPr lang="en-US" dirty="0" smtClean="0"/>
              <a:t>contact UNUM at the phone number listed</a:t>
            </a:r>
          </a:p>
          <a:p>
            <a:pPr marL="109728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If you take no action, the policy will terminate automatically on the date listed in letter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Action Optional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b="1" u="sng" dirty="0" smtClean="0"/>
              <a:t>COBRA Packet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Contains information on </a:t>
            </a:r>
            <a:r>
              <a:rPr lang="en-US" i="1" dirty="0" smtClean="0"/>
              <a:t>temporarily </a:t>
            </a:r>
            <a:r>
              <a:rPr lang="en-US" dirty="0" smtClean="0"/>
              <a:t>continuing any benefit(s) not being continued in Retiree Benefits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Only way to continue vision benefits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Allows you to continue benefits for dependents that are not being covered under Retiree Benefits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If you take no action, COBRA will expire on date listed in the letter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Action Optional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State/Federal </a:t>
            </a:r>
            <a:r>
              <a:rPr lang="en-US" dirty="0"/>
              <a:t>l</a:t>
            </a:r>
            <a:r>
              <a:rPr lang="en-US" dirty="0" smtClean="0"/>
              <a:t>aw requires the COBRA offering be for all benefits and all people covered </a:t>
            </a:r>
            <a:r>
              <a:rPr lang="en-US" i="1" dirty="0" smtClean="0"/>
              <a:t>even though you have another option through Retiree Health Benefits</a:t>
            </a:r>
          </a:p>
          <a:p>
            <a:endParaRPr lang="en-US" dirty="0"/>
          </a:p>
          <a:p>
            <a:r>
              <a:rPr lang="en-US" dirty="0" smtClean="0"/>
              <a:t>Use COBRA for benefits not being continued otherwise, </a:t>
            </a:r>
            <a:r>
              <a:rPr lang="en-US" dirty="0" smtClean="0">
                <a:solidFill>
                  <a:srgbClr val="FF0000"/>
                </a:solidFill>
              </a:rPr>
              <a:t>such as vision coverage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COBRA coverage is the same plan coverage as existing coverage, but employee pays full premium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COBRA Basics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COBRA begins when Active employee coverage ends</a:t>
            </a:r>
          </a:p>
          <a:p>
            <a:endParaRPr lang="en-US" dirty="0"/>
          </a:p>
          <a:p>
            <a:r>
              <a:rPr lang="en-US" dirty="0" smtClean="0"/>
              <a:t>You have 60 days from end of coverage to enroll</a:t>
            </a:r>
          </a:p>
          <a:p>
            <a:endParaRPr lang="en-US" dirty="0"/>
          </a:p>
          <a:p>
            <a:r>
              <a:rPr lang="en-US" dirty="0" smtClean="0"/>
              <a:t>Enrollment is continuous from end of coverage (even if you wait the 60 days to enroll, you will have to pay for the prior months)</a:t>
            </a:r>
          </a:p>
          <a:p>
            <a:endParaRPr lang="en-US" dirty="0"/>
          </a:p>
          <a:p>
            <a:r>
              <a:rPr lang="en-US" dirty="0" smtClean="0"/>
              <a:t>COBRA </a:t>
            </a:r>
            <a:r>
              <a:rPr lang="en-US" dirty="0" smtClean="0">
                <a:solidFill>
                  <a:srgbClr val="FF0000"/>
                </a:solidFill>
              </a:rPr>
              <a:t>ends the earliest of the following:</a:t>
            </a:r>
            <a:r>
              <a:rPr lang="en-US" dirty="0" smtClean="0"/>
              <a:t> Participant turns age 65 or when COBRA period ends at 18/36 months (based on COBRA event reason)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COBRA </a:t>
            </a:r>
            <a:r>
              <a:rPr lang="en-US" dirty="0" smtClean="0">
                <a:solidFill>
                  <a:srgbClr val="00B0F0"/>
                </a:solidFill>
              </a:rPr>
              <a:t>Basics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/>
              <a:t>Submit the following to enroll: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1. 	Health Benefits Continuation Form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2.	Medical/Vision/Dental Enrollment Form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3.	First month’s payment</a:t>
            </a:r>
          </a:p>
          <a:p>
            <a:pPr marL="109728" indent="0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Once enrolled, you will receive payment coupons for submitting your monthly premiums via check to the Insurance Department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COBRA Enrollment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Health Benefits </a:t>
            </a:r>
          </a:p>
          <a:p>
            <a:pPr marL="109728" indent="0">
              <a:buNone/>
            </a:pPr>
            <a:r>
              <a:rPr lang="en-US" dirty="0" smtClean="0"/>
              <a:t>  Continuation Form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Complete these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sections &amp; sign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COBRA Forms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633973"/>
              </p:ext>
            </p:extLst>
          </p:nvPr>
        </p:nvGraphicFramePr>
        <p:xfrm>
          <a:off x="4648200" y="685800"/>
          <a:ext cx="3886200" cy="5737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" name="Acrobat Document" r:id="rId3" imgW="5667119" imgH="8019810" progId="AcroExch.Document.DC">
                  <p:embed/>
                </p:oleObj>
              </mc:Choice>
              <mc:Fallback>
                <p:oleObj name="Acrobat Document" r:id="rId3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8200" y="685800"/>
                        <a:ext cx="3886200" cy="5737472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3581400" y="2667000"/>
            <a:ext cx="990600" cy="9749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81400" y="3154485"/>
            <a:ext cx="990600" cy="4874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6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Medical/Vision/Dental Enrollment Form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COBRA Forms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412646"/>
              </p:ext>
            </p:extLst>
          </p:nvPr>
        </p:nvGraphicFramePr>
        <p:xfrm>
          <a:off x="1066800" y="1676400"/>
          <a:ext cx="67056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Acrobat Document" r:id="rId3" imgW="7543732" imgH="5829300" progId="AcroExch.Document.DC">
                  <p:embed/>
                </p:oleObj>
              </mc:Choice>
              <mc:Fallback>
                <p:oleObj name="Acrobat Document" r:id="rId3" imgW="7543732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676400"/>
                        <a:ext cx="6705600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2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Open Enrollment – October/November of each year for Retiree and COBRA benefits</a:t>
            </a:r>
          </a:p>
          <a:p>
            <a:endParaRPr lang="en-US" dirty="0"/>
          </a:p>
          <a:p>
            <a:r>
              <a:rPr lang="en-US" dirty="0" smtClean="0"/>
              <a:t>Materials mailed out in September with plan info &amp; new rates</a:t>
            </a:r>
          </a:p>
          <a:p>
            <a:pPr marL="109728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Can </a:t>
            </a:r>
            <a:r>
              <a:rPr lang="en-US" dirty="0"/>
              <a:t>make plan changes &amp; remove dependents; cannot add dependents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Benefits will remain the same </a:t>
            </a:r>
            <a:r>
              <a:rPr lang="en-US" i="1" dirty="0" smtClean="0">
                <a:solidFill>
                  <a:srgbClr val="FF0000"/>
                </a:solidFill>
              </a:rPr>
              <a:t>unless you mail in changes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Changes are effective January 1</a:t>
            </a:r>
            <a:r>
              <a:rPr lang="en-US" baseline="30000" dirty="0" smtClean="0"/>
              <a:t>st</a:t>
            </a:r>
            <a:r>
              <a:rPr lang="en-US" dirty="0" smtClean="0"/>
              <a:t> of the new year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Open Enrollment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b="1" u="sng" dirty="0" smtClean="0"/>
              <a:t>Ongoing Enrollment:</a:t>
            </a:r>
          </a:p>
          <a:p>
            <a:endParaRPr lang="en-US" dirty="0" smtClean="0"/>
          </a:p>
          <a:p>
            <a:r>
              <a:rPr lang="en-US" dirty="0" smtClean="0"/>
              <a:t>Continue paying Retiree/COBRA premiums</a:t>
            </a:r>
          </a:p>
          <a:p>
            <a:endParaRPr lang="en-US" dirty="0" smtClean="0"/>
          </a:p>
          <a:p>
            <a:r>
              <a:rPr lang="en-US" dirty="0" smtClean="0"/>
              <a:t>Coupons for new year sent out in December</a:t>
            </a:r>
          </a:p>
          <a:p>
            <a:endParaRPr lang="en-US" dirty="0" smtClean="0"/>
          </a:p>
          <a:p>
            <a:r>
              <a:rPr lang="en-US" dirty="0" smtClean="0"/>
              <a:t>Rates are subject to change annually </a:t>
            </a:r>
            <a:r>
              <a:rPr lang="en-US" i="1" dirty="0" smtClean="0"/>
              <a:t>(if on auto-pay, verify the amount is correct for new year!)</a:t>
            </a:r>
          </a:p>
          <a:p>
            <a:endParaRPr lang="en-US" dirty="0" smtClean="0"/>
          </a:p>
          <a:p>
            <a:r>
              <a:rPr lang="en-US" dirty="0" smtClean="0"/>
              <a:t>Can drop coverage through written request/cancellation form at any time, but cannot reinstate coverage later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Ongoing Enrollment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30047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b="1" u="sng" dirty="0" smtClean="0"/>
              <a:t>Out of Area </a:t>
            </a:r>
            <a:r>
              <a:rPr lang="en-US" b="1" u="sng" dirty="0"/>
              <a:t>M</a:t>
            </a:r>
            <a:r>
              <a:rPr lang="en-US" b="1" u="sng" dirty="0" smtClean="0"/>
              <a:t>oves: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Based on address, Retiree placed on plan that is closest to existing plan &amp; within service area of carrier</a:t>
            </a:r>
          </a:p>
          <a:p>
            <a:pPr marL="109728" indent="0">
              <a:buNone/>
            </a:pPr>
            <a:endParaRPr lang="en-US" sz="1900" dirty="0"/>
          </a:p>
          <a:p>
            <a:pPr marL="109728" indent="0">
              <a:buNone/>
            </a:pPr>
            <a:r>
              <a:rPr lang="en-US" b="1" u="sng" dirty="0"/>
              <a:t>O</a:t>
            </a:r>
            <a:r>
              <a:rPr lang="en-US" b="1" u="sng" dirty="0" smtClean="0"/>
              <a:t>ut of State Moves: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Based on address, usually changed to UHC Choice Plus PPO</a:t>
            </a:r>
          </a:p>
          <a:p>
            <a:pPr marL="109728" indent="0">
              <a:buNone/>
            </a:pPr>
            <a:endParaRPr lang="en-US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Kaiser members also change to UHC Choice Plus PPO, except for moves to Hawaii &amp; Colorado (these switch to Kaiser-Hawaii or Kaiser-Colorado)</a:t>
            </a:r>
          </a:p>
          <a:p>
            <a:pPr marL="109728" indent="0">
              <a:buNone/>
            </a:pPr>
            <a:endParaRPr lang="en-US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Cigna Select members – see Insurance for details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Moving Out of Area or State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Qualifying for Retiree Health Benefits</a:t>
            </a:r>
          </a:p>
          <a:p>
            <a:endParaRPr lang="en-US" dirty="0" smtClean="0"/>
          </a:p>
          <a:p>
            <a:r>
              <a:rPr lang="en-US" dirty="0" smtClean="0"/>
              <a:t>What is covered under Retiree Health Benefits</a:t>
            </a:r>
          </a:p>
          <a:p>
            <a:endParaRPr lang="en-US" dirty="0" smtClean="0"/>
          </a:p>
          <a:p>
            <a:r>
              <a:rPr lang="en-US" dirty="0" smtClean="0"/>
              <a:t>The process for retirement </a:t>
            </a:r>
            <a:r>
              <a:rPr lang="en-US" dirty="0"/>
              <a:t>&amp;</a:t>
            </a:r>
            <a:r>
              <a:rPr lang="en-US" dirty="0" smtClean="0"/>
              <a:t> enrolling in Retiree Health Benefits</a:t>
            </a:r>
          </a:p>
          <a:p>
            <a:endParaRPr lang="en-US" dirty="0" smtClean="0"/>
          </a:p>
          <a:p>
            <a:r>
              <a:rPr lang="en-US" dirty="0" smtClean="0"/>
              <a:t>Open Enrollment 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Ongoing Retiree Enrollment &amp; End of Retiree Benefits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Retirement 101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Retiree submits enrollment/change form to Insurance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Plan is switched based on address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If applicable, new coupons will be sent out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For end-of-year retirements, if plan change takes place prior to September 30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when employee is still on Active benefits, a one-time adjustment payment is needed for switching to the new plan (go to Insurance Department for details)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Moving Out of Area or </a:t>
            </a:r>
            <a:r>
              <a:rPr lang="en-US" dirty="0" smtClean="0">
                <a:solidFill>
                  <a:srgbClr val="00B0F0"/>
                </a:solidFill>
              </a:rPr>
              <a:t>State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224272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en-US" b="1" dirty="0" smtClean="0"/>
              <a:t>Retiree will receive a notification letter in the mail about a month prior to the 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month that Retiree or </a:t>
            </a:r>
          </a:p>
          <a:p>
            <a:pPr marL="109728" indent="0" algn="ctr">
              <a:buNone/>
            </a:pPr>
            <a:r>
              <a:rPr lang="en-US" b="1" dirty="0" smtClean="0"/>
              <a:t>spouse turns 65</a:t>
            </a:r>
          </a:p>
          <a:p>
            <a:pPr marL="109728" indent="0">
              <a:buNone/>
            </a:pPr>
            <a:endParaRPr lang="en-US" b="1" u="sng" dirty="0"/>
          </a:p>
          <a:p>
            <a:pPr marL="109728" indent="0">
              <a:buNone/>
            </a:pPr>
            <a:r>
              <a:rPr lang="en-US" i="1" dirty="0">
                <a:solidFill>
                  <a:srgbClr val="00B0F0"/>
                </a:solidFill>
              </a:rPr>
              <a:t>Certificated:</a:t>
            </a:r>
            <a:r>
              <a:rPr lang="en-US" dirty="0"/>
              <a:t> </a:t>
            </a:r>
            <a:r>
              <a:rPr lang="en-US" dirty="0" smtClean="0">
                <a:solidFill>
                  <a:srgbClr val="00B0F0"/>
                </a:solidFill>
              </a:rPr>
              <a:t> 1</a:t>
            </a:r>
            <a:r>
              <a:rPr lang="en-US" baseline="30000" dirty="0" smtClean="0">
                <a:solidFill>
                  <a:srgbClr val="00B0F0"/>
                </a:solidFill>
              </a:rPr>
              <a:t>st</a:t>
            </a:r>
            <a:r>
              <a:rPr lang="en-US" dirty="0" smtClean="0">
                <a:solidFill>
                  <a:srgbClr val="00B0F0"/>
                </a:solidFill>
              </a:rPr>
              <a:t> of month Retiree or spouse turns 65, given option </a:t>
            </a:r>
            <a:r>
              <a:rPr lang="en-US" dirty="0">
                <a:solidFill>
                  <a:srgbClr val="00B0F0"/>
                </a:solidFill>
              </a:rPr>
              <a:t>to continue medical &amp; dental </a:t>
            </a:r>
            <a:r>
              <a:rPr lang="en-US" dirty="0" smtClean="0">
                <a:solidFill>
                  <a:srgbClr val="00B0F0"/>
                </a:solidFill>
              </a:rPr>
              <a:t>indefinitely</a:t>
            </a:r>
            <a:endParaRPr lang="en-US" dirty="0">
              <a:solidFill>
                <a:srgbClr val="00B0F0"/>
              </a:solidFill>
            </a:endParaRPr>
          </a:p>
          <a:p>
            <a:pPr marL="10972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Medical: District no longer pays </a:t>
            </a:r>
            <a:r>
              <a:rPr lang="en-US" dirty="0" smtClean="0"/>
              <a:t>premium (if employee is turning 65), employee pays full premium &amp; rate </a:t>
            </a:r>
            <a:r>
              <a:rPr lang="en-US" dirty="0"/>
              <a:t>increases to Post 65 </a:t>
            </a:r>
            <a:r>
              <a:rPr lang="en-US" dirty="0" smtClean="0"/>
              <a:t>rates; </a:t>
            </a:r>
            <a:r>
              <a:rPr lang="en-US" i="1" dirty="0" smtClean="0"/>
              <a:t>if spouse turns 65 first</a:t>
            </a:r>
            <a:r>
              <a:rPr lang="en-US" dirty="0" smtClean="0"/>
              <a:t>, rate changes to Post 65 rate for spouse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Dental: No significant </a:t>
            </a:r>
            <a:r>
              <a:rPr lang="en-US" dirty="0" smtClean="0"/>
              <a:t>change, can continue dental only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i="1" dirty="0">
                <a:solidFill>
                  <a:srgbClr val="FF0000"/>
                </a:solidFill>
              </a:rPr>
              <a:t>Classified: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All benefits end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of month that Retiree turns 65; </a:t>
            </a:r>
            <a:r>
              <a:rPr lang="en-US" i="1" dirty="0" smtClean="0">
                <a:solidFill>
                  <a:srgbClr val="FF0000"/>
                </a:solidFill>
              </a:rPr>
              <a:t>if spouse turns 65 first</a:t>
            </a:r>
            <a:r>
              <a:rPr lang="en-US" dirty="0" smtClean="0">
                <a:solidFill>
                  <a:srgbClr val="FF0000"/>
                </a:solidFill>
              </a:rPr>
              <a:t>, spouse’s benefits only end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of month that he/she turns 65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End of Retiree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Questions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15306"/>
            <a:ext cx="4572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04800"/>
            <a:ext cx="7973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all" spc="0" dirty="0" smtClean="0">
                <a:ln/>
                <a:solidFill>
                  <a:schemeClr val="accent1"/>
                </a:solidFill>
                <a:effectLst/>
              </a:rPr>
              <a:t>go enjoy </a:t>
            </a:r>
            <a:r>
              <a:rPr lang="en-US" sz="4000" b="1" cap="all" spc="0" dirty="0" smtClean="0">
                <a:ln/>
                <a:solidFill>
                  <a:schemeClr val="accent1"/>
                </a:solidFill>
                <a:effectLst/>
              </a:rPr>
              <a:t>your </a:t>
            </a:r>
            <a:r>
              <a:rPr lang="en-US" sz="4000" b="1" cap="all" spc="0" dirty="0" smtClean="0">
                <a:ln/>
                <a:solidFill>
                  <a:schemeClr val="accent1"/>
                </a:solidFill>
                <a:effectLst/>
              </a:rPr>
              <a:t>retirement!!</a:t>
            </a:r>
            <a:endParaRPr lang="en-US" sz="4000" b="1" cap="all" spc="0" dirty="0">
              <a:ln/>
              <a:solidFill>
                <a:schemeClr val="accent1"/>
              </a:solidFill>
              <a:effectLst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1" y="1447800"/>
            <a:ext cx="7645616" cy="43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9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Certificated:</a:t>
            </a:r>
          </a:p>
          <a:p>
            <a:pPr marL="109728" indent="0">
              <a:buNone/>
            </a:pPr>
            <a:endParaRPr lang="en-US" b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Age 55, 10 years consecutive service with CUSD, enrolled in benefits at time of retirement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District contribution to medical benefits ends at age 65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Classified:</a:t>
            </a:r>
            <a:r>
              <a:rPr lang="en-US" dirty="0" smtClean="0"/>
              <a:t> 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Age 53, 10 years consecutive service with CUSD, enrolled in benefits at time of retirement </a:t>
            </a:r>
            <a:r>
              <a:rPr lang="en-US" i="1" dirty="0" smtClean="0"/>
              <a:t>(may retire at age 50 and pay full premium until age 53)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Medical and dental benefits end at age 65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Qualifying for Retiree Benefits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fontScale="25000" lnSpcReduction="20000"/>
          </a:bodyPr>
          <a:lstStyle/>
          <a:p>
            <a:pPr marL="109728" indent="0" algn="ctr">
              <a:buNone/>
            </a:pPr>
            <a:r>
              <a:rPr lang="en-US" sz="6400" b="1" dirty="0" smtClean="0">
                <a:solidFill>
                  <a:srgbClr val="00B0F0"/>
                </a:solidFill>
              </a:rPr>
              <a:t>One-time offer for Medical/Dental for existing plans and dependents only</a:t>
            </a:r>
          </a:p>
          <a:p>
            <a:pPr marL="109728" indent="0" algn="ctr">
              <a:buNone/>
            </a:pPr>
            <a:r>
              <a:rPr lang="en-US" sz="4800" b="1" dirty="0" smtClean="0">
                <a:solidFill>
                  <a:srgbClr val="00B0F0"/>
                </a:solidFill>
              </a:rPr>
              <a:t> Plan coverage or dependents cannot be added after initial enrollment</a:t>
            </a:r>
          </a:p>
          <a:p>
            <a:pPr marL="109728" indent="0">
              <a:buNone/>
            </a:pPr>
            <a:endParaRPr lang="en-US" sz="4800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sz="6400" dirty="0" smtClean="0">
                <a:solidFill>
                  <a:srgbClr val="FF0000"/>
                </a:solidFill>
              </a:rPr>
              <a:t>Medical:</a:t>
            </a:r>
          </a:p>
          <a:p>
            <a:pPr marL="109728" indent="0">
              <a:buNone/>
            </a:pPr>
            <a:endParaRPr lang="en-US" sz="6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 smtClean="0"/>
              <a:t>District pays pro-rated contribution for the employee based on employee years of service </a:t>
            </a:r>
            <a:r>
              <a:rPr lang="en-US" sz="6400" b="1" dirty="0" smtClean="0"/>
              <a:t>(20+ years of service = zero cost for employee only)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6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 smtClean="0"/>
              <a:t>Employee pays full premium for any dependents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6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 smtClean="0"/>
              <a:t>Can cover any dependents enrolled at time of retirement</a:t>
            </a:r>
          </a:p>
          <a:p>
            <a:pPr marL="109728" indent="0">
              <a:buNone/>
            </a:pPr>
            <a:endParaRPr lang="en-US" sz="4900" dirty="0"/>
          </a:p>
          <a:p>
            <a:pPr marL="109728" indent="0">
              <a:buNone/>
            </a:pPr>
            <a:r>
              <a:rPr lang="en-US" sz="6400" dirty="0" smtClean="0">
                <a:solidFill>
                  <a:srgbClr val="FF0000"/>
                </a:solidFill>
              </a:rPr>
              <a:t>Dental:</a:t>
            </a:r>
          </a:p>
          <a:p>
            <a:pPr marL="109728" indent="0">
              <a:buNone/>
            </a:pPr>
            <a:endParaRPr lang="en-US" sz="64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 smtClean="0"/>
              <a:t>Employee pays full premiums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6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 smtClean="0"/>
              <a:t>Can cover spouse, but no other dependents</a:t>
            </a:r>
            <a:endParaRPr lang="en-US" sz="6400" dirty="0"/>
          </a:p>
          <a:p>
            <a:pPr marL="109728" indent="0" algn="ctr">
              <a:buNone/>
            </a:pPr>
            <a:endParaRPr lang="en-US" sz="6600" b="1" i="1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en-US" sz="6600" b="1" i="1" dirty="0" smtClean="0">
                <a:solidFill>
                  <a:srgbClr val="FF0000"/>
                </a:solidFill>
              </a:rPr>
              <a:t>Vision </a:t>
            </a:r>
            <a:r>
              <a:rPr lang="en-US" sz="6600" b="1" i="1" dirty="0">
                <a:solidFill>
                  <a:srgbClr val="FF0000"/>
                </a:solidFill>
              </a:rPr>
              <a:t>is not a part of the retirement offering </a:t>
            </a:r>
            <a:r>
              <a:rPr lang="en-US" sz="6600" b="1" i="1" dirty="0" smtClean="0">
                <a:solidFill>
                  <a:srgbClr val="FF0000"/>
                </a:solidFill>
              </a:rPr>
              <a:t>, but can </a:t>
            </a:r>
            <a:r>
              <a:rPr lang="en-US" sz="6600" b="1" i="1" dirty="0">
                <a:solidFill>
                  <a:srgbClr val="FF0000"/>
                </a:solidFill>
              </a:rPr>
              <a:t>be temporarily continued through COBRA</a:t>
            </a:r>
          </a:p>
          <a:p>
            <a:endParaRPr lang="en-US" sz="6400" dirty="0"/>
          </a:p>
          <a:p>
            <a:pPr marL="109728" indent="0" algn="ctr">
              <a:buNone/>
            </a:pPr>
            <a:endParaRPr lang="en-US" sz="4000" b="1" i="1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Retiree Health Benefits: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What is Included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b="1" u="sng" dirty="0" smtClean="0"/>
              <a:t>End of Contracted </a:t>
            </a:r>
            <a:r>
              <a:rPr lang="en-US" b="1" u="sng" dirty="0"/>
              <a:t>Y</a:t>
            </a:r>
            <a:r>
              <a:rPr lang="en-US" b="1" u="sng" dirty="0" smtClean="0"/>
              <a:t>ear </a:t>
            </a:r>
            <a:r>
              <a:rPr lang="en-US" b="1" u="sng" dirty="0"/>
              <a:t>R</a:t>
            </a:r>
            <a:r>
              <a:rPr lang="en-US" b="1" u="sng" dirty="0" smtClean="0"/>
              <a:t>etirement: </a:t>
            </a:r>
          </a:p>
          <a:p>
            <a:pPr marL="109728" indent="0">
              <a:buNone/>
            </a:pPr>
            <a:endParaRPr lang="en-US" b="1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Active employee benefits go through September 30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Retiree benefits begin October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b="1" u="sng" dirty="0" smtClean="0"/>
              <a:t>Mid-Year </a:t>
            </a:r>
            <a:r>
              <a:rPr lang="en-US" b="1" u="sng" dirty="0"/>
              <a:t>R</a:t>
            </a:r>
            <a:r>
              <a:rPr lang="en-US" b="1" u="sng" dirty="0" smtClean="0"/>
              <a:t>etirement: </a:t>
            </a:r>
          </a:p>
          <a:p>
            <a:pPr marL="109728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Active employee benefits go through the end of the retirement month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Retiree benefits begin the 1</a:t>
            </a:r>
            <a:r>
              <a:rPr lang="en-US" baseline="30000" dirty="0" smtClean="0"/>
              <a:t>st</a:t>
            </a:r>
            <a:r>
              <a:rPr lang="en-US" dirty="0" smtClean="0"/>
              <a:t> of the month following retirement (i.e. retire in March, Retiree Benefits begin April 1</a:t>
            </a:r>
            <a:r>
              <a:rPr lang="en-US" baseline="30000" dirty="0" smtClean="0"/>
              <a:t>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Retiree Health Benefits: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Benefit End/Start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</a:t>
            </a:r>
            <a:r>
              <a:rPr lang="en-US" dirty="0" smtClean="0">
                <a:solidFill>
                  <a:srgbClr val="FF0000"/>
                </a:solidFill>
              </a:rPr>
              <a:t>retirement</a:t>
            </a:r>
            <a:r>
              <a:rPr lang="en-US" dirty="0" smtClean="0"/>
              <a:t> request to Human Resources (HR)</a:t>
            </a:r>
          </a:p>
          <a:p>
            <a:endParaRPr lang="en-US" dirty="0"/>
          </a:p>
          <a:p>
            <a:r>
              <a:rPr lang="en-US" dirty="0" smtClean="0"/>
              <a:t>HR notifies Insurance Department</a:t>
            </a:r>
          </a:p>
          <a:p>
            <a:endParaRPr lang="en-US" dirty="0"/>
          </a:p>
          <a:p>
            <a:r>
              <a:rPr lang="en-US" dirty="0" smtClean="0"/>
              <a:t>Insurance Department sends out three separate mailings with Retiree </a:t>
            </a:r>
            <a:r>
              <a:rPr lang="en-US" dirty="0"/>
              <a:t>H</a:t>
            </a:r>
            <a:r>
              <a:rPr lang="en-US" dirty="0" smtClean="0"/>
              <a:t>ealth </a:t>
            </a:r>
            <a:r>
              <a:rPr lang="en-US" dirty="0"/>
              <a:t>I</a:t>
            </a:r>
            <a:r>
              <a:rPr lang="en-US" dirty="0" smtClean="0"/>
              <a:t>nsurance information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First Steps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3600" dirty="0" smtClean="0"/>
              <a:t>1.	Congratulations Letter &amp; Options 	Form</a:t>
            </a:r>
          </a:p>
          <a:p>
            <a:endParaRPr lang="en-US" sz="3600" dirty="0"/>
          </a:p>
          <a:p>
            <a:pPr marL="109728" indent="0">
              <a:buNone/>
            </a:pPr>
            <a:r>
              <a:rPr lang="en-US" sz="3600" dirty="0" smtClean="0"/>
              <a:t>2.	UNUM Life Conversion Information</a:t>
            </a:r>
          </a:p>
          <a:p>
            <a:endParaRPr lang="en-US" sz="3600" dirty="0"/>
          </a:p>
          <a:p>
            <a:pPr marL="109728" indent="0">
              <a:buNone/>
            </a:pPr>
            <a:r>
              <a:rPr lang="en-US" sz="3600" dirty="0" smtClean="0"/>
              <a:t>3. 	COBRA Packet</a:t>
            </a:r>
          </a:p>
          <a:p>
            <a:endParaRPr lang="en-US" sz="3600" dirty="0" smtClean="0"/>
          </a:p>
          <a:p>
            <a:pPr marL="109728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Read everything very carefully – this information is important!!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Retiree Health Benefit Mailings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b="1" u="sng" dirty="0" smtClean="0"/>
              <a:t>Congratulations Letter &amp; Options Form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Letter contains information on Retirement </a:t>
            </a:r>
            <a:r>
              <a:rPr lang="en-US" b="1" dirty="0"/>
              <a:t>H</a:t>
            </a:r>
            <a:r>
              <a:rPr lang="en-US" b="1" dirty="0" smtClean="0"/>
              <a:t>ealth </a:t>
            </a:r>
            <a:r>
              <a:rPr lang="en-US" b="1" dirty="0"/>
              <a:t>B</a:t>
            </a:r>
            <a:r>
              <a:rPr lang="en-US" b="1" dirty="0" smtClean="0"/>
              <a:t>enefits &amp; costs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Options Form – Must be completed and returned to Insurance Department to enroll in Retiree Health Benefits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If </a:t>
            </a:r>
            <a:r>
              <a:rPr lang="en-US" b="1" dirty="0"/>
              <a:t>we do not receive your Options Form, benefits will terminate September 30</a:t>
            </a:r>
            <a:r>
              <a:rPr lang="en-US" b="1" baseline="30000" dirty="0"/>
              <a:t>th</a:t>
            </a:r>
            <a:r>
              <a:rPr lang="en-US" b="1" dirty="0"/>
              <a:t> or the end of the month that you retire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Once enrolled you will receive a confirmation letter &amp; payment coupons to </a:t>
            </a:r>
            <a:r>
              <a:rPr lang="en-US" b="1" dirty="0" smtClean="0">
                <a:solidFill>
                  <a:srgbClr val="FF0000"/>
                </a:solidFill>
              </a:rPr>
              <a:t>submit your monthly payment by check or money order to the Insurance Department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 marL="109728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en-US" b="1" i="1" dirty="0" smtClean="0"/>
              <a:t>It is recommended that you keep a copy of your letter &amp; Options Form for your records</a:t>
            </a:r>
            <a:endParaRPr lang="en-US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Action Required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Check desired option </a:t>
            </a:r>
          </a:p>
          <a:p>
            <a:pPr marL="109728" indent="0">
              <a:buNone/>
            </a:pPr>
            <a:r>
              <a:rPr lang="en-US" sz="2400" dirty="0" smtClean="0"/>
              <a:t>for dental &amp; medical</a:t>
            </a:r>
          </a:p>
          <a:p>
            <a:pPr marL="109728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Complete bottom </a:t>
            </a:r>
          </a:p>
          <a:p>
            <a:pPr marL="109728" indent="0">
              <a:buNone/>
            </a:pPr>
            <a:r>
              <a:rPr lang="en-US" sz="2400" dirty="0"/>
              <a:t>p</a:t>
            </a:r>
            <a:r>
              <a:rPr lang="en-US" sz="2400" dirty="0" smtClean="0"/>
              <a:t>ortion &amp; return to </a:t>
            </a:r>
          </a:p>
          <a:p>
            <a:pPr marL="109728" indent="0">
              <a:buNone/>
            </a:pPr>
            <a:r>
              <a:rPr lang="en-US" sz="2400" dirty="0" smtClean="0"/>
              <a:t>Insurance Department </a:t>
            </a:r>
          </a:p>
          <a:p>
            <a:pPr marL="109728" indent="0">
              <a:buNone/>
            </a:pPr>
            <a:r>
              <a:rPr lang="en-US" sz="2400" dirty="0" smtClean="0"/>
              <a:t>by deadline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Options Form: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Enrollment in Retiree Benefits</a:t>
            </a:r>
            <a:br>
              <a:rPr lang="en-US" dirty="0" smtClean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10000" y="2133600"/>
            <a:ext cx="12954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14600" y="4187092"/>
            <a:ext cx="2590800" cy="12993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131951"/>
              </p:ext>
            </p:extLst>
          </p:nvPr>
        </p:nvGraphicFramePr>
        <p:xfrm>
          <a:off x="5257800" y="1219200"/>
          <a:ext cx="3352800" cy="508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Document" r:id="rId3" imgW="5958825" imgH="9038934" progId="Word.Document.12">
                  <p:embed/>
                </p:oleObj>
              </mc:Choice>
              <mc:Fallback>
                <p:oleObj name="Document" r:id="rId3" imgW="5958825" imgH="90389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800" y="1219200"/>
                        <a:ext cx="3352800" cy="5084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60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851</TotalTime>
  <Words>1081</Words>
  <Application>Microsoft Office PowerPoint</Application>
  <PresentationFormat>On-screen Show (4:3)</PresentationFormat>
  <Paragraphs>194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Concourse</vt:lpstr>
      <vt:lpstr>Document</vt:lpstr>
      <vt:lpstr>Acrobat Document</vt:lpstr>
      <vt:lpstr>Retirement Benefits 101</vt:lpstr>
      <vt:lpstr>Retirement 101</vt:lpstr>
      <vt:lpstr>Qualifying for Retiree Benefits</vt:lpstr>
      <vt:lpstr>Retiree Health Benefits: What is Included</vt:lpstr>
      <vt:lpstr>Retiree Health Benefits: Benefit End/Start </vt:lpstr>
      <vt:lpstr>First Steps</vt:lpstr>
      <vt:lpstr>Retiree Health Benefit Mailings</vt:lpstr>
      <vt:lpstr>Action Required</vt:lpstr>
      <vt:lpstr>Options Form: Enrollment in Retiree Benefits </vt:lpstr>
      <vt:lpstr>Action Optional</vt:lpstr>
      <vt:lpstr>Action Optional</vt:lpstr>
      <vt:lpstr>COBRA Basics</vt:lpstr>
      <vt:lpstr>COBRA Basics (cont.)</vt:lpstr>
      <vt:lpstr>COBRA Enrollment</vt:lpstr>
      <vt:lpstr>COBRA Forms</vt:lpstr>
      <vt:lpstr>COBRA Forms</vt:lpstr>
      <vt:lpstr>Open Enrollment</vt:lpstr>
      <vt:lpstr>Ongoing Enrollment</vt:lpstr>
      <vt:lpstr>Moving Out of Area or State</vt:lpstr>
      <vt:lpstr>Moving Out of Area or State (cont.)</vt:lpstr>
      <vt:lpstr>End of Retiree Benefits</vt:lpstr>
      <vt:lpstr>Questions</vt:lpstr>
      <vt:lpstr>PowerPoint Presentation</vt:lpstr>
    </vt:vector>
  </TitlesOfParts>
  <Company>Capistrano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Retirement Benefits 101</dc:title>
  <dc:creator>CUSD</dc:creator>
  <cp:lastModifiedBy>CUSD</cp:lastModifiedBy>
  <cp:revision>107</cp:revision>
  <cp:lastPrinted>2020-02-25T20:29:25Z</cp:lastPrinted>
  <dcterms:created xsi:type="dcterms:W3CDTF">2018-05-02T20:47:00Z</dcterms:created>
  <dcterms:modified xsi:type="dcterms:W3CDTF">2020-02-25T20:29:29Z</dcterms:modified>
</cp:coreProperties>
</file>